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69" r:id="rId2"/>
    <p:sldMasterId id="2147484795" r:id="rId3"/>
    <p:sldMasterId id="2147484817" r:id="rId4"/>
    <p:sldMasterId id="2147484861" r:id="rId5"/>
    <p:sldMasterId id="2147484883" r:id="rId6"/>
  </p:sldMasterIdLst>
  <p:notesMasterIdLst>
    <p:notesMasterId r:id="rId13"/>
  </p:notesMasterIdLst>
  <p:handoutMasterIdLst>
    <p:handoutMasterId r:id="rId14"/>
  </p:handoutMasterIdLst>
  <p:sldIdLst>
    <p:sldId id="280" r:id="rId7"/>
    <p:sldId id="297" r:id="rId8"/>
    <p:sldId id="296" r:id="rId9"/>
    <p:sldId id="293" r:id="rId10"/>
    <p:sldId id="300" r:id="rId11"/>
    <p:sldId id="298" r:id="rId12"/>
  </p:sldIdLst>
  <p:sldSz cx="9144000" cy="5715000" type="screen16x10"/>
  <p:notesSz cx="6742113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83926" autoAdjust="0"/>
  </p:normalViewPr>
  <p:slideViewPr>
    <p:cSldViewPr snapToObjects="1">
      <p:cViewPr varScale="1">
        <p:scale>
          <a:sx n="111" d="100"/>
          <a:sy n="111" d="100"/>
        </p:scale>
        <p:origin x="1168" y="19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5/27/18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27.5.2018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41363"/>
            <a:ext cx="592296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12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553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54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7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494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230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45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383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5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28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656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632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22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300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222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2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3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75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50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96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77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02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88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03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31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49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98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lto_eng_alakulma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963587"/>
            <a:ext cx="2692400" cy="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573088" y="4844521"/>
            <a:ext cx="7988300" cy="5424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68" tIns="38084" rIns="76168" bIns="38084" anchor="ctr"/>
          <a:lstStyle/>
          <a:p>
            <a:pPr algn="ctr">
              <a:defRPr/>
            </a:pPr>
            <a:r>
              <a:rPr lang="en-US">
                <a:solidFill>
                  <a:srgbClr val="009B3A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4" y="1248003"/>
            <a:ext cx="6285600" cy="3447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667"/>
              </a:lnSpc>
              <a:buNone/>
              <a:defRPr sz="1333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06452"/>
            <a:ext cx="7772400" cy="75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667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5"/>
            <a:ext cx="1536700" cy="318871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792"/>
              </a:lnSpc>
              <a:spcBef>
                <a:spcPts val="0"/>
              </a:spcBef>
              <a:buNone/>
              <a:defRPr sz="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8" y="5121015"/>
            <a:ext cx="1701801" cy="318871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792"/>
              </a:lnSpc>
              <a:spcBef>
                <a:spcPts val="0"/>
              </a:spcBef>
              <a:buNone/>
              <a:defRPr sz="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1"/>
            <a:ext cx="1544638" cy="105833"/>
          </a:xfrm>
        </p:spPr>
        <p:txBody>
          <a:bodyPr lIns="0" tIns="0" rIns="0" bIns="0" anchor="t"/>
          <a:lstStyle>
            <a:lvl1pPr algn="l">
              <a:defRPr sz="750" b="1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70"/>
            <a:ext cx="1544638" cy="104511"/>
          </a:xfrm>
        </p:spPr>
        <p:txBody>
          <a:bodyPr lIns="0" tIns="0" rIns="0" bIns="0" anchor="t"/>
          <a:lstStyle>
            <a:lvl1pPr>
              <a:defRPr sz="750" b="1"/>
            </a:lvl1pPr>
          </a:lstStyle>
          <a:p>
            <a:pPr>
              <a:defRPr/>
            </a:pPr>
            <a:fld id="{45FB109E-750B-5741-AC62-6BB2391B2F62}" type="datetime4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 toukokuu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750" b="1"/>
            </a:lvl1pPr>
          </a:lstStyle>
          <a:p>
            <a:pPr>
              <a:defRPr/>
            </a:pPr>
            <a:fld id="{5540F9A7-8C57-0C4B-9972-77A0289F23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759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to_f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"/>
            <a:ext cx="2120900" cy="13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7" y="1475057"/>
            <a:ext cx="7769225" cy="1109927"/>
          </a:xfrm>
          <a:prstGeom prst="rect">
            <a:avLst/>
          </a:prstGeom>
        </p:spPr>
        <p:txBody>
          <a:bodyPr/>
          <a:lstStyle>
            <a:lvl1pPr>
              <a:defRPr sz="2777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7" y="2618054"/>
            <a:ext cx="6283325" cy="19499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4"/>
            <a:ext cx="2025650" cy="146844"/>
          </a:xfrm>
        </p:spPr>
        <p:txBody>
          <a:bodyPr/>
          <a:lstStyle>
            <a:lvl1pPr>
              <a:defRPr sz="833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523B4869-6AE0-4B2C-AF00-6B203BE46B3C}" type="datetime1">
              <a:rPr lang="en-US"/>
              <a:pPr>
                <a:defRPr/>
              </a:pPr>
              <a:t>5/27/18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796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27.5.2018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27.5.2018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27.5.2018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27.5.2018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27.5.2018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27.5.2018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3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37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3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6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15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7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3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5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5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5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5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5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2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9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1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4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1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4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0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0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2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1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7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lto_eng_alakulma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963588"/>
            <a:ext cx="2692400" cy="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573088" y="4844521"/>
            <a:ext cx="7988300" cy="5424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68" tIns="38084" rIns="76168" bIns="38084" anchor="ctr"/>
          <a:lstStyle/>
          <a:p>
            <a:pPr algn="ctr" defTabSz="380825">
              <a:defRPr/>
            </a:pPr>
            <a:r>
              <a:rPr lang="en-US">
                <a:solidFill>
                  <a:srgbClr val="C0504D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4" y="1248003"/>
            <a:ext cx="6285600" cy="3447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667"/>
              </a:lnSpc>
              <a:buNone/>
              <a:defRPr sz="1333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06452"/>
            <a:ext cx="7772400" cy="75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667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5121016"/>
            <a:ext cx="1536700" cy="318871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792"/>
              </a:lnSpc>
              <a:spcBef>
                <a:spcPts val="0"/>
              </a:spcBef>
              <a:buNone/>
              <a:defRPr sz="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90" y="5121016"/>
            <a:ext cx="1701801" cy="318871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792"/>
              </a:lnSpc>
              <a:spcBef>
                <a:spcPts val="0"/>
              </a:spcBef>
              <a:buNone/>
              <a:defRPr sz="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5121012"/>
            <a:ext cx="1544638" cy="105833"/>
          </a:xfrm>
        </p:spPr>
        <p:txBody>
          <a:bodyPr lIns="0" tIns="0" rIns="0" bIns="0" anchor="t"/>
          <a:lstStyle>
            <a:lvl1pPr algn="l">
              <a:defRPr sz="750" b="1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5228171"/>
            <a:ext cx="1544638" cy="104511"/>
          </a:xfrm>
        </p:spPr>
        <p:txBody>
          <a:bodyPr lIns="0" tIns="0" rIns="0" bIns="0" anchor="t"/>
          <a:lstStyle>
            <a:lvl1pPr>
              <a:defRPr sz="750" b="1"/>
            </a:lvl1pPr>
          </a:lstStyle>
          <a:p>
            <a:pPr>
              <a:defRPr/>
            </a:pPr>
            <a:fld id="{45FB109E-750B-5741-AC62-6BB2391B2F62}" type="datetime4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 toukokuu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5335323"/>
            <a:ext cx="1544638" cy="104510"/>
          </a:xfrm>
        </p:spPr>
        <p:txBody>
          <a:bodyPr lIns="0" tIns="0" rIns="0" bIns="0" anchor="t"/>
          <a:lstStyle>
            <a:lvl1pPr algn="l">
              <a:defRPr sz="750" b="1"/>
            </a:lvl1pPr>
          </a:lstStyle>
          <a:p>
            <a:pPr>
              <a:defRPr/>
            </a:pPr>
            <a:fld id="{5540F9A7-8C57-0C4B-9972-77A0289F23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26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190" y="622143"/>
            <a:ext cx="8429625" cy="671155"/>
          </a:xfrm>
          <a:prstGeom prst="rect">
            <a:avLst/>
          </a:prstGeom>
        </p:spPr>
        <p:txBody>
          <a:bodyPr lIns="0" tIns="0" rIns="0" bIns="0"/>
          <a:lstStyle>
            <a:lvl1pPr>
              <a:defRPr sz="2437" b="1" i="0">
                <a:solidFill>
                  <a:srgbClr val="333333"/>
                </a:solidFill>
                <a:latin typeface="Nimbus Sans"/>
                <a:cs typeface="Nimbus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81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678906" y="964406"/>
            <a:ext cx="3786188" cy="3786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357689" y="3593306"/>
            <a:ext cx="4786313" cy="692944"/>
          </a:xfrm>
          <a:custGeom>
            <a:avLst/>
            <a:gdLst/>
            <a:ahLst/>
            <a:cxnLst/>
            <a:rect l="l" t="t" r="r" b="b"/>
            <a:pathLst>
              <a:path w="8509000" h="1231900">
                <a:moveTo>
                  <a:pt x="0" y="1231900"/>
                </a:moveTo>
                <a:lnTo>
                  <a:pt x="8509000" y="1231900"/>
                </a:lnTo>
                <a:lnTo>
                  <a:pt x="85090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solidFill>
            <a:srgbClr val="A19C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2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24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87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4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06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56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2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29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54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1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9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20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9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5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3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5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1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1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4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6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2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588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5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65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9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12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11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04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23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8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0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67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5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26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10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5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31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170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115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12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92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69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27.5.2018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1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  <p:sldLayoutId id="2147484783" r:id="rId14"/>
    <p:sldLayoutId id="2147484784" r:id="rId15"/>
    <p:sldLayoutId id="2147484785" r:id="rId16"/>
    <p:sldLayoutId id="2147484786" r:id="rId17"/>
    <p:sldLayoutId id="2147484787" r:id="rId18"/>
    <p:sldLayoutId id="2147484788" r:id="rId19"/>
    <p:sldLayoutId id="2147484789" r:id="rId20"/>
    <p:sldLayoutId id="2147484790" r:id="rId21"/>
    <p:sldLayoutId id="2147484791" r:id="rId22"/>
    <p:sldLayoutId id="2147484792" r:id="rId23"/>
    <p:sldLayoutId id="2147484793" r:id="rId24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  <p:sldLayoutId id="2147484809" r:id="rId14"/>
    <p:sldLayoutId id="2147484810" r:id="rId15"/>
    <p:sldLayoutId id="2147484811" r:id="rId16"/>
    <p:sldLayoutId id="2147484812" r:id="rId17"/>
    <p:sldLayoutId id="2147484813" r:id="rId18"/>
    <p:sldLayoutId id="2147484814" r:id="rId19"/>
    <p:sldLayoutId id="2147484815" r:id="rId20"/>
    <p:sldLayoutId id="2147484816" r:id="rId21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8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  <p:sldLayoutId id="2147484831" r:id="rId14"/>
    <p:sldLayoutId id="2147484832" r:id="rId15"/>
    <p:sldLayoutId id="2147484833" r:id="rId16"/>
    <p:sldLayoutId id="2147484834" r:id="rId17"/>
    <p:sldLayoutId id="2147484835" r:id="rId18"/>
    <p:sldLayoutId id="2147484836" r:id="rId19"/>
    <p:sldLayoutId id="2147484837" r:id="rId20"/>
    <p:sldLayoutId id="2147484838" r:id="rId21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0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  <p:sldLayoutId id="2147484875" r:id="rId14"/>
    <p:sldLayoutId id="2147484876" r:id="rId15"/>
    <p:sldLayoutId id="2147484877" r:id="rId16"/>
    <p:sldLayoutId id="2147484878" r:id="rId17"/>
    <p:sldLayoutId id="2147484879" r:id="rId18"/>
    <p:sldLayoutId id="2147484880" r:id="rId19"/>
    <p:sldLayoutId id="2147484881" r:id="rId20"/>
    <p:sldLayoutId id="2147484882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  <p:sldLayoutId id="2147484895" r:id="rId12"/>
    <p:sldLayoutId id="2147484896" r:id="rId13"/>
    <p:sldLayoutId id="2147484897" r:id="rId14"/>
    <p:sldLayoutId id="2147484898" r:id="rId15"/>
    <p:sldLayoutId id="2147484899" r:id="rId16"/>
    <p:sldLayoutId id="2147484900" r:id="rId17"/>
    <p:sldLayoutId id="2147484901" r:id="rId18"/>
    <p:sldLayoutId id="2147484902" r:id="rId19"/>
    <p:sldLayoutId id="2147484903" r:id="rId20"/>
    <p:sldLayoutId id="2147484904" r:id="rId21"/>
    <p:sldLayoutId id="2147484905" r:id="rId22"/>
    <p:sldLayoutId id="2147484906" r:id="rId23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inside.aalto.fi/display/enhrs/Principl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1152128"/>
          </a:xfrm>
        </p:spPr>
        <p:txBody>
          <a:bodyPr/>
          <a:lstStyle/>
          <a:p>
            <a:r>
              <a:rPr lang="en-US" sz="4800" dirty="0"/>
              <a:t>Aalto Tenure Track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1BC57-7B42-6B43-A7AB-6661CC985F17}"/>
              </a:ext>
            </a:extLst>
          </p:cNvPr>
          <p:cNvSpPr txBox="1"/>
          <p:nvPr/>
        </p:nvSpPr>
        <p:spPr>
          <a:xfrm>
            <a:off x="1109387" y="3001516"/>
            <a:ext cx="7219925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3200" b="1" dirty="0" err="1">
                <a:solidFill>
                  <a:schemeClr val="bg1"/>
                </a:solidFill>
              </a:rPr>
              <a:t>Doctoral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Education</a:t>
            </a:r>
            <a:r>
              <a:rPr lang="fi-FI" sz="3200" b="1" dirty="0">
                <a:solidFill>
                  <a:schemeClr val="bg1"/>
                </a:solidFill>
              </a:rPr>
              <a:t> Network </a:t>
            </a:r>
            <a:r>
              <a:rPr lang="fi-FI" sz="3200" b="1" dirty="0" err="1">
                <a:solidFill>
                  <a:schemeClr val="bg1"/>
                </a:solidFill>
              </a:rPr>
              <a:t>Seminar</a:t>
            </a:r>
            <a:endParaRPr lang="fi-FI" sz="3200" b="1" dirty="0">
              <a:solidFill>
                <a:schemeClr val="bg1"/>
              </a:solidFill>
            </a:endParaRP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Stockholm 29.5.2018</a:t>
            </a:r>
          </a:p>
          <a:p>
            <a:pPr algn="ctr"/>
            <a:endParaRPr lang="fi-FI" sz="3200" b="1" dirty="0">
              <a:solidFill>
                <a:schemeClr val="bg1"/>
              </a:solidFill>
            </a:endParaRPr>
          </a:p>
          <a:p>
            <a:pPr algn="ctr"/>
            <a:r>
              <a:rPr lang="fi-FI" sz="3200" b="1" dirty="0">
                <a:solidFill>
                  <a:schemeClr val="bg1"/>
                </a:solidFill>
              </a:rPr>
              <a:t>Hannele Wallenius</a:t>
            </a:r>
            <a:br>
              <a:rPr lang="fi-FI" sz="3200" dirty="0">
                <a:solidFill>
                  <a:schemeClr val="bg1"/>
                </a:solidFill>
              </a:rPr>
            </a:br>
            <a:endParaRPr lang="fi-FI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7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Aalto academic positions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71600" y="704736"/>
            <a:ext cx="6768752" cy="47344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27.5.2018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7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76826"/>
            <a:ext cx="8207375" cy="996498"/>
          </a:xfrm>
        </p:spPr>
        <p:txBody>
          <a:bodyPr/>
          <a:lstStyle/>
          <a:p>
            <a:r>
              <a:rPr lang="fi-FI" sz="2800" dirty="0"/>
              <a:t>Aalto </a:t>
            </a:r>
            <a:r>
              <a:rPr lang="fi-FI" sz="2800" dirty="0" err="1"/>
              <a:t>tenure</a:t>
            </a:r>
            <a:r>
              <a:rPr lang="fi-FI" sz="2800" dirty="0"/>
              <a:t> track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9" y="1345332"/>
            <a:ext cx="7992738" cy="3470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79" y="3976849"/>
            <a:ext cx="1368177" cy="7528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6876" y="697260"/>
            <a:ext cx="8299580" cy="6785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1"/>
                </a:solidFill>
              </a:rPr>
              <a:t>Principles of Aalto tenure track are described in detail in </a:t>
            </a:r>
            <a:r>
              <a:rPr lang="en-US" sz="1300" b="1" dirty="0">
                <a:solidFill>
                  <a:schemeClr val="accent3"/>
                </a:solidFill>
              </a:rPr>
              <a:t>”Aalto Tenure Track – Policies and procedures –document” (updated February 2016) </a:t>
            </a:r>
            <a:r>
              <a:rPr lang="en-US" sz="1300" b="1" u="sng" dirty="0">
                <a:solidFill>
                  <a:schemeClr val="tx1"/>
                </a:solidFill>
              </a:rPr>
              <a:t>h</a:t>
            </a:r>
            <a:r>
              <a:rPr lang="en-US" sz="1300" b="1" u="sng" dirty="0">
                <a:solidFill>
                  <a:schemeClr val="accent3"/>
                </a:solidFill>
                <a:hlinkClick r:id="rId4"/>
              </a:rPr>
              <a:t>ttps://inside.aalto.fi/display/enhrs/Principles</a:t>
            </a:r>
            <a:r>
              <a:rPr lang="en-US" sz="1300" b="1" u="sng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3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70486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dirty="0"/>
              <a:t>Evaluation criteria – </a:t>
            </a:r>
            <a:br>
              <a:rPr lang="en-US" dirty="0"/>
            </a:br>
            <a:endParaRPr lang="en-US" sz="1667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953475"/>
            <a:ext cx="8017453" cy="747243"/>
          </a:xfrm>
        </p:spPr>
        <p:txBody>
          <a:bodyPr/>
          <a:lstStyle/>
          <a:p>
            <a:pPr>
              <a:buClr>
                <a:srgbClr val="FF9100"/>
              </a:buClr>
              <a:buSzPct val="100000"/>
            </a:pPr>
            <a:r>
              <a:rPr lang="en-US" sz="2400" b="0" dirty="0">
                <a:solidFill>
                  <a:prstClr val="black"/>
                </a:solidFill>
              </a:rPr>
              <a:t>The performance of candidates and professors to be tenured/promoted is evaluated through three dimensions:</a:t>
            </a:r>
          </a:p>
          <a:p>
            <a:pPr>
              <a:buClr>
                <a:srgbClr val="FF9100"/>
              </a:buClr>
              <a:buSzPct val="100000"/>
            </a:pPr>
            <a:endParaRPr lang="en-US" sz="2400" b="0" dirty="0">
              <a:solidFill>
                <a:prstClr val="black"/>
              </a:solidFill>
            </a:endParaRPr>
          </a:p>
          <a:p>
            <a:pPr>
              <a:buClr>
                <a:srgbClr val="FF9100"/>
              </a:buClr>
              <a:buSzPct val="100000"/>
            </a:pPr>
            <a:endParaRPr lang="en-US" sz="1200" b="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9100"/>
              </a:buClr>
              <a:buSzPct val="100000"/>
              <a:buFont typeface="Wingdings" pitchFamily="2" charset="2"/>
              <a:buChar char="§"/>
            </a:pPr>
            <a:endParaRPr lang="en-US" sz="400" b="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2000" b="0" dirty="0"/>
              <a:t>Evaluation of Assistant Professor first term mainly based on the potential of the candidate. Assistant Professor second term evaluation based on both merits and potential.</a:t>
            </a:r>
            <a:endParaRPr lang="en-US" sz="2000" b="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9100"/>
              </a:buClr>
              <a:buSzPct val="100000"/>
              <a:buFont typeface="Wingdings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</a:rPr>
              <a:t>Excellence in either research or teaching is required to be awarded a tenure. </a:t>
            </a:r>
          </a:p>
          <a:p>
            <a:pPr marL="342900" indent="-342900">
              <a:buClr>
                <a:srgbClr val="FF9100"/>
              </a:buClr>
              <a:buSzPct val="100000"/>
              <a:buFont typeface="Wingdings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</a:rPr>
              <a:t>Expected that everyone meets high international level in other evaluation dimensions.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1561356"/>
            <a:ext cx="8018222" cy="936104"/>
            <a:chOff x="1046096" y="2258485"/>
            <a:chExt cx="6977406" cy="1176591"/>
          </a:xfrm>
        </p:grpSpPr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687740" y="2717097"/>
              <a:ext cx="1698609" cy="571501"/>
            </a:xfrm>
            <a:prstGeom prst="rect">
              <a:avLst/>
            </a:prstGeom>
          </p:spPr>
          <p:txBody>
            <a:bodyPr vert="horz" lIns="0" tIns="0" rIns="0" bIns="0">
              <a:no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100" b="1" kern="120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177800" indent="-177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eorgia"/>
                  <a:ea typeface="MS PGothic" pitchFamily="34" charset="-128"/>
                  <a:cs typeface="Georgia"/>
                </a:defRPr>
              </a:lvl2pPr>
              <a:lvl3pPr marL="444500" indent="-2667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500" i="1" kern="1200">
                  <a:solidFill>
                    <a:schemeClr val="tx1"/>
                  </a:solidFill>
                  <a:latin typeface="Georgia"/>
                  <a:ea typeface="ヒラギノ角ゴ Pro W3" charset="-128"/>
                  <a:cs typeface="Georgia"/>
                </a:defRPr>
              </a:lvl3pPr>
              <a:lvl4pPr marL="723900" indent="-1905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300" kern="1200">
                  <a:solidFill>
                    <a:schemeClr val="tx1"/>
                  </a:solidFill>
                  <a:latin typeface="Georgia"/>
                  <a:ea typeface="ヒラギノ角ゴ Pro W3" charset="-128"/>
                  <a:cs typeface="Georgia"/>
                </a:defRPr>
              </a:lvl4pPr>
              <a:lvl5pPr marL="990600" indent="-177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/>
                <a:buChar char="o"/>
                <a:tabLst/>
                <a:defRPr sz="1200" kern="1200">
                  <a:solidFill>
                    <a:schemeClr val="tx1"/>
                  </a:solidFill>
                  <a:latin typeface="Georgia"/>
                  <a:ea typeface="MS PGothic" pitchFamily="34" charset="-128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2000" dirty="0" err="1">
                  <a:solidFill>
                    <a:srgbClr val="928B81"/>
                  </a:solidFill>
                </a:rPr>
                <a:t>Research</a:t>
              </a:r>
              <a:endParaRPr lang="fi-FI" sz="2000" dirty="0">
                <a:solidFill>
                  <a:srgbClr val="928B81"/>
                </a:solidFill>
              </a:endParaRPr>
            </a:p>
          </p:txBody>
        </p:sp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4085279" y="2758623"/>
              <a:ext cx="1319389" cy="571500"/>
            </a:xfrm>
            <a:prstGeom prst="rect">
              <a:avLst/>
            </a:prstGeom>
          </p:spPr>
          <p:txBody>
            <a:bodyPr vert="horz" lIns="0" tIns="0" rIns="0" bIns="0">
              <a:no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100" b="1" kern="120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177800" indent="-177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eorgia"/>
                  <a:ea typeface="MS PGothic" pitchFamily="34" charset="-128"/>
                  <a:cs typeface="Georgia"/>
                </a:defRPr>
              </a:lvl2pPr>
              <a:lvl3pPr marL="444500" indent="-2667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500" i="1" kern="1200">
                  <a:solidFill>
                    <a:schemeClr val="tx1"/>
                  </a:solidFill>
                  <a:latin typeface="Georgia"/>
                  <a:ea typeface="ヒラギノ角ゴ Pro W3" charset="-128"/>
                  <a:cs typeface="Georgia"/>
                </a:defRPr>
              </a:lvl3pPr>
              <a:lvl4pPr marL="723900" indent="-1905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300" kern="1200">
                  <a:solidFill>
                    <a:schemeClr val="tx1"/>
                  </a:solidFill>
                  <a:latin typeface="Georgia"/>
                  <a:ea typeface="ヒラギノ角ゴ Pro W3" charset="-128"/>
                  <a:cs typeface="Georgia"/>
                </a:defRPr>
              </a:lvl4pPr>
              <a:lvl5pPr marL="990600" indent="-177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/>
                <a:buChar char="o"/>
                <a:tabLst/>
                <a:defRPr sz="1200" kern="1200">
                  <a:solidFill>
                    <a:schemeClr val="tx1"/>
                  </a:solidFill>
                  <a:latin typeface="Georgia"/>
                  <a:ea typeface="MS PGothic" pitchFamily="34" charset="-128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2000" dirty="0" err="1">
                  <a:solidFill>
                    <a:srgbClr val="0065BD"/>
                  </a:solidFill>
                </a:rPr>
                <a:t>Teaching</a:t>
              </a:r>
              <a:endParaRPr lang="fi-FI" sz="2000" dirty="0">
                <a:solidFill>
                  <a:srgbClr val="0065BD"/>
                </a:solidFill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6451012" y="2718122"/>
              <a:ext cx="1572490" cy="716954"/>
            </a:xfrm>
            <a:prstGeom prst="rect">
              <a:avLst/>
            </a:prstGeom>
          </p:spPr>
          <p:txBody>
            <a:bodyPr vert="horz" lIns="0" tIns="0" rIns="0" bIns="0">
              <a:no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100" b="1" kern="120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177800" indent="-177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eorgia"/>
                  <a:ea typeface="MS PGothic" pitchFamily="34" charset="-128"/>
                  <a:cs typeface="Georgia"/>
                </a:defRPr>
              </a:lvl2pPr>
              <a:lvl3pPr marL="444500" indent="-2667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Lucida Grande"/>
                <a:buChar char="-"/>
                <a:defRPr sz="1500" i="1" kern="1200">
                  <a:solidFill>
                    <a:schemeClr val="tx1"/>
                  </a:solidFill>
                  <a:latin typeface="Georgia"/>
                  <a:ea typeface="ヒラギノ角ゴ Pro W3" charset="-128"/>
                  <a:cs typeface="Georgia"/>
                </a:defRPr>
              </a:lvl3pPr>
              <a:lvl4pPr marL="723900" indent="-1905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1300" kern="1200">
                  <a:solidFill>
                    <a:schemeClr val="tx1"/>
                  </a:solidFill>
                  <a:latin typeface="Georgia"/>
                  <a:ea typeface="ヒラギノ角ゴ Pro W3" charset="-128"/>
                  <a:cs typeface="Georgia"/>
                </a:defRPr>
              </a:lvl4pPr>
              <a:lvl5pPr marL="990600" indent="-177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/>
                <a:buChar char="o"/>
                <a:tabLst/>
                <a:defRPr sz="1200" kern="1200">
                  <a:solidFill>
                    <a:schemeClr val="tx1"/>
                  </a:solidFill>
                  <a:latin typeface="Georgia"/>
                  <a:ea typeface="MS PGothic" pitchFamily="34" charset="-128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2000" dirty="0">
                  <a:solidFill>
                    <a:srgbClr val="E00034"/>
                  </a:solidFill>
                </a:rPr>
                <a:t>Service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6096" y="2362415"/>
              <a:ext cx="698299" cy="78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17475"/>
              <a:r>
                <a:rPr lang="fi-FI" sz="5000" b="1" dirty="0">
                  <a:solidFill>
                    <a:srgbClr val="928B81"/>
                  </a:solidFill>
                  <a:latin typeface="Arial"/>
                  <a:cs typeface="Georgia"/>
                </a:rPr>
                <a:t>A</a:t>
              </a:r>
              <a:endParaRPr lang="fi-FI" sz="5000" dirty="0">
                <a:solidFill>
                  <a:srgbClr val="928B81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9443" y="2329849"/>
              <a:ext cx="676461" cy="780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17475"/>
              <a:r>
                <a:rPr lang="fi-FI" sz="5000" b="1" dirty="0">
                  <a:solidFill>
                    <a:srgbClr val="0065BD"/>
                  </a:solidFill>
                  <a:latin typeface="Arial"/>
                  <a:cs typeface="Georgia"/>
                </a:rPr>
                <a:t>B</a:t>
              </a:r>
              <a:endParaRPr lang="fi-FI" sz="5000" b="1" dirty="0">
                <a:solidFill>
                  <a:srgbClr val="0065BD"/>
                </a:solidFill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41458" y="2258485"/>
              <a:ext cx="676461" cy="780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17475"/>
              <a:r>
                <a:rPr lang="fi-FI" sz="5000" b="1" dirty="0">
                  <a:solidFill>
                    <a:srgbClr val="E00034"/>
                  </a:solidFill>
                  <a:latin typeface="Arial"/>
                  <a:cs typeface="Georgia"/>
                </a:rPr>
                <a:t>C</a:t>
              </a:r>
              <a:endParaRPr lang="fi-FI" sz="5000" dirty="0">
                <a:solidFill>
                  <a:srgbClr val="E00034"/>
                </a:solidFill>
                <a:latin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37546" y="2689081"/>
              <a:ext cx="1524503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54020" y="2699582"/>
              <a:ext cx="1524503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82449" y="2699582"/>
              <a:ext cx="1524503" cy="0"/>
            </a:xfrm>
            <a:prstGeom prst="line">
              <a:avLst/>
            </a:prstGeom>
            <a:ln w="635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51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E22F-18C6-0D45-B960-4002AC0DD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The following aspects may be considered in the evaluations:</a:t>
            </a:r>
            <a:br>
              <a:rPr lang="en-US" sz="2800" dirty="0"/>
            </a:b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9114-808B-C248-AED6-CDFA944295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129308"/>
            <a:ext cx="3959670" cy="3744416"/>
          </a:xfrm>
        </p:spPr>
        <p:txBody>
          <a:bodyPr numCol="1"/>
          <a:lstStyle/>
          <a:p>
            <a:pPr>
              <a:buClr>
                <a:srgbClr val="FF9300"/>
              </a:buClr>
            </a:pPr>
            <a:r>
              <a:rPr lang="en-US" sz="2000" dirty="0"/>
              <a:t>First term Assistant Professors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Early exceptional research 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Early exceptional teaching merits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Rate of progress in earning merits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Comparison and benchmarking of the candidates (including bibliometric indicators)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Independence and originality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Networking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sz="1800" b="0" dirty="0"/>
              <a:t>Recommendation letters</a:t>
            </a:r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  <a:p>
            <a:br>
              <a:rPr lang="fi-FI" b="0" dirty="0"/>
            </a:br>
            <a:endParaRPr lang="fi-FI" b="0" dirty="0"/>
          </a:p>
          <a:p>
            <a:pPr marL="342900" indent="-342900">
              <a:buClr>
                <a:srgbClr val="FF9300"/>
              </a:buClr>
              <a:buFont typeface="Wingdings" pitchFamily="2" charset="2"/>
              <a:buChar char="§"/>
            </a:pPr>
            <a:endParaRPr lang="en-US" sz="2000" b="0" dirty="0"/>
          </a:p>
          <a:p>
            <a:pPr marL="342900" indent="-342900">
              <a:buClr>
                <a:srgbClr val="FF9300"/>
              </a:buClr>
              <a:buFont typeface="Wingdings" pitchFamily="2" charset="2"/>
              <a:buChar char="§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9B4F-2673-C94C-AAAE-18BD03608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27.5.2018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F0C83-429C-BD48-BE68-920153434F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ED497-70E3-5548-815F-6EB9FC2F31F6}"/>
              </a:ext>
            </a:extLst>
          </p:cNvPr>
          <p:cNvSpPr txBox="1"/>
          <p:nvPr/>
        </p:nvSpPr>
        <p:spPr>
          <a:xfrm>
            <a:off x="4542384" y="913284"/>
            <a:ext cx="427808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FF9300"/>
              </a:buClr>
            </a:pPr>
            <a:r>
              <a:rPr lang="en-US" sz="2000" b="1" dirty="0"/>
              <a:t>Tenure or hiring decisions for Associate/Full Professors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dirty="0"/>
              <a:t>Most important publications, impact and quality of publication forums</a:t>
            </a:r>
          </a:p>
          <a:p>
            <a:pPr marL="223838" indent="-223838">
              <a:buClr>
                <a:srgbClr val="FF9300"/>
              </a:buClr>
              <a:buFont typeface="Wingdings" pitchFamily="2" charset="2"/>
              <a:buChar char="§"/>
            </a:pPr>
            <a:r>
              <a:rPr lang="en-US" dirty="0"/>
              <a:t>Research work in other universities and research institutes (including doctoral studies and post-</a:t>
            </a:r>
            <a:r>
              <a:rPr lang="en-US" dirty="0" err="1"/>
              <a:t>doct</a:t>
            </a:r>
            <a:r>
              <a:rPr lang="en-US" dirty="0"/>
              <a:t> periods)</a:t>
            </a:r>
          </a:p>
          <a:p>
            <a:pPr marL="225425" indent="-225425">
              <a:buClr>
                <a:srgbClr val="FF9300"/>
              </a:buClr>
              <a:buFont typeface="Wingdings" pitchFamily="2" charset="2"/>
              <a:buChar char="§"/>
            </a:pPr>
            <a:r>
              <a:rPr lang="en-US" dirty="0"/>
              <a:t>The ability to build and lead a research team including possible doctoral students and post-doctoral researchers</a:t>
            </a:r>
          </a:p>
          <a:p>
            <a:pPr marL="225425" indent="-225425">
              <a:buClr>
                <a:srgbClr val="FF9300"/>
              </a:buClr>
              <a:buFont typeface="Wingdings" pitchFamily="2" charset="2"/>
              <a:buChar char="§"/>
            </a:pPr>
            <a:r>
              <a:rPr lang="en-US" dirty="0"/>
              <a:t>The capability of raising competitive research funding</a:t>
            </a:r>
          </a:p>
          <a:p>
            <a:pPr marL="225425" indent="-225425">
              <a:buClr>
                <a:srgbClr val="FF9300"/>
              </a:buClr>
              <a:buFont typeface="Wingdings" pitchFamily="2" charset="2"/>
              <a:buChar char="§"/>
            </a:pPr>
            <a:r>
              <a:rPr lang="en-US" dirty="0"/>
              <a:t>The ability to conduct independent 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382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Generic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allocation</a:t>
            </a:r>
            <a:r>
              <a:rPr lang="fi-FI" dirty="0"/>
              <a:t> in </a:t>
            </a:r>
            <a:r>
              <a:rPr lang="fi-FI" dirty="0" err="1"/>
              <a:t>tenure</a:t>
            </a:r>
            <a:r>
              <a:rPr lang="fi-FI" dirty="0"/>
              <a:t> track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01753" y="1273324"/>
            <a:ext cx="7361131" cy="31924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895669"/>
            <a:ext cx="5256584" cy="7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0242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7_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3.xml><?xml version="1.0" encoding="utf-8"?>
<a:theme xmlns:a="http://schemas.openxmlformats.org/drawingml/2006/main" name="AALTO_EN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2_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6.xml><?xml version="1.0" encoding="utf-8"?>
<a:theme xmlns:a="http://schemas.openxmlformats.org/drawingml/2006/main" name="3_AALTO_EN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</Template>
  <TotalTime>0</TotalTime>
  <Words>262</Words>
  <Application>Microsoft Macintosh PowerPoint</Application>
  <PresentationFormat>On-screen Show (16:10)</PresentationFormat>
  <Paragraphs>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MS PGothic</vt:lpstr>
      <vt:lpstr>MS PGothic</vt:lpstr>
      <vt:lpstr>ヒラギノ角ゴ Pro W3</vt:lpstr>
      <vt:lpstr>Arial</vt:lpstr>
      <vt:lpstr>Calibri</vt:lpstr>
      <vt:lpstr>Courier New</vt:lpstr>
      <vt:lpstr>Georgia</vt:lpstr>
      <vt:lpstr>Lucida Grande</vt:lpstr>
      <vt:lpstr>Nimbus Sans</vt:lpstr>
      <vt:lpstr>Wingdings</vt:lpstr>
      <vt:lpstr>Aalto University</vt:lpstr>
      <vt:lpstr>7_AALTO_EN</vt:lpstr>
      <vt:lpstr>AALTO_EN</vt:lpstr>
      <vt:lpstr>Aalto_University_2013</vt:lpstr>
      <vt:lpstr>2_AALTO_EN</vt:lpstr>
      <vt:lpstr>3_AALTO_EN</vt:lpstr>
      <vt:lpstr>Aalto Tenure Track</vt:lpstr>
      <vt:lpstr>Aalto academic positions  </vt:lpstr>
      <vt:lpstr>Aalto tenure track </vt:lpstr>
      <vt:lpstr>Evaluation criteria –  </vt:lpstr>
      <vt:lpstr>The following aspects may be considered in the evaluations: </vt:lpstr>
      <vt:lpstr>Generic work time allocation in tenure track</vt:lpstr>
    </vt:vector>
  </TitlesOfParts>
  <Manager/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2016-06-27T10:03:36Z</dcterms:created>
  <dcterms:modified xsi:type="dcterms:W3CDTF">2018-05-27T08:19:46Z</dcterms:modified>
</cp:coreProperties>
</file>