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 id="2147484771" r:id="rId5"/>
    <p:sldMasterId id="2147484778" r:id="rId6"/>
    <p:sldMasterId id="2147484787" r:id="rId7"/>
  </p:sldMasterIdLst>
  <p:notesMasterIdLst>
    <p:notesMasterId r:id="rId18"/>
  </p:notesMasterIdLst>
  <p:handoutMasterIdLst>
    <p:handoutMasterId r:id="rId19"/>
  </p:handoutMasterIdLst>
  <p:sldIdLst>
    <p:sldId id="304" r:id="rId8"/>
    <p:sldId id="272" r:id="rId9"/>
    <p:sldId id="298" r:id="rId10"/>
    <p:sldId id="270" r:id="rId11"/>
    <p:sldId id="273" r:id="rId12"/>
    <p:sldId id="284" r:id="rId13"/>
    <p:sldId id="308" r:id="rId14"/>
    <p:sldId id="310" r:id="rId15"/>
    <p:sldId id="305" r:id="rId16"/>
    <p:sldId id="306" r:id="rId17"/>
  </p:sldIdLst>
  <p:sldSz cx="9144000" cy="5715000" type="screen16x10"/>
  <p:notesSz cx="6811963" cy="99425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07" userDrawn="1">
          <p15:clr>
            <a:srgbClr val="A4A3A4"/>
          </p15:clr>
        </p15:guide>
        <p15:guide id="2" orient="horz" pos="575" userDrawn="1">
          <p15:clr>
            <a:srgbClr val="A4A3A4"/>
          </p15:clr>
        </p15:guide>
        <p15:guide id="3" pos="3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F"/>
    <a:srgbClr val="8DA7D2"/>
    <a:srgbClr val="C9C6C1"/>
    <a:srgbClr val="FFA500"/>
    <a:srgbClr val="F8C704"/>
    <a:srgbClr val="78BE20"/>
    <a:srgbClr val="BB16A3"/>
    <a:srgbClr val="D2D0CC"/>
    <a:srgbClr val="C8C5C0"/>
    <a:srgbClr val="A8A2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12" autoAdjust="0"/>
  </p:normalViewPr>
  <p:slideViewPr>
    <p:cSldViewPr snapToObjects="1">
      <p:cViewPr varScale="1">
        <p:scale>
          <a:sx n="61" d="100"/>
          <a:sy n="61" d="100"/>
        </p:scale>
        <p:origin x="60" y="292"/>
      </p:cViewPr>
      <p:guideLst>
        <p:guide pos="3107"/>
        <p:guide orient="horz" pos="575"/>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904"/>
    </p:cViewPr>
  </p:sorterViewPr>
  <p:notesViewPr>
    <p:cSldViewPr snapToObjects="1">
      <p:cViewPr varScale="1">
        <p:scale>
          <a:sx n="90" d="100"/>
          <a:sy n="90"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pPr>
              <a:defRPr/>
            </a:pPr>
            <a:endParaRPr lang="fi-FI" dirty="0"/>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5/27/2018</a:t>
            </a:fld>
            <a:endParaRPr lang="en-GB" dirty="0"/>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pPr>
              <a:defRPr/>
            </a:pPr>
            <a:endParaRPr lang="fi-FI" dirty="0"/>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en-GB" dirty="0"/>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dirty="0"/>
          </a:p>
        </p:txBody>
      </p:sp>
      <p:sp>
        <p:nvSpPr>
          <p:cNvPr id="3" name="Date Placeholder 2"/>
          <p:cNvSpPr>
            <a:spLocks noGrp="1"/>
          </p:cNvSpPr>
          <p:nvPr>
            <p:ph type="dt" idx="1"/>
          </p:nvPr>
        </p:nvSpPr>
        <p:spPr>
          <a:xfrm>
            <a:off x="3858536" y="0"/>
            <a:ext cx="2951851" cy="497126"/>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27.5.2018</a:t>
            </a:fld>
            <a:endParaRPr lang="en-GB" dirty="0"/>
          </a:p>
        </p:txBody>
      </p:sp>
      <p:sp>
        <p:nvSpPr>
          <p:cNvPr id="4" name="Slide Image Placeholder 3"/>
          <p:cNvSpPr>
            <a:spLocks noGrp="1" noRot="1" noChangeAspect="1"/>
          </p:cNvSpPr>
          <p:nvPr>
            <p:ph type="sldImg" idx="2"/>
          </p:nvPr>
        </p:nvSpPr>
        <p:spPr>
          <a:xfrm>
            <a:off x="425450" y="746125"/>
            <a:ext cx="5961063" cy="3727450"/>
          </a:xfrm>
          <a:prstGeom prst="rect">
            <a:avLst/>
          </a:prstGeom>
          <a:noFill/>
          <a:ln w="12700">
            <a:solidFill>
              <a:prstClr val="black"/>
            </a:solidFill>
          </a:ln>
        </p:spPr>
        <p:txBody>
          <a:bodyPr vert="horz" lIns="91440" tIns="45720" rIns="91440" bIns="45720" rtlCol="0" anchor="ctr"/>
          <a:lstStyle/>
          <a:p>
            <a:pPr lvl="0"/>
            <a:endParaRPr lang="fi-FI" noProof="0"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dirty="0"/>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en-GB" dirty="0"/>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Jokaisen sivun alakulmaan:</a:t>
            </a:r>
          </a:p>
          <a:p>
            <a:endParaRPr lang="fi-FI" dirty="0"/>
          </a:p>
          <a:p>
            <a:r>
              <a:rPr lang="fi-FI" dirty="0"/>
              <a:t>Aalto</a:t>
            </a:r>
            <a:r>
              <a:rPr lang="fi-FI" baseline="0" dirty="0"/>
              <a:t> </a:t>
            </a:r>
            <a:r>
              <a:rPr lang="fi-FI" baseline="0" dirty="0" err="1"/>
              <a:t>University</a:t>
            </a:r>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a:t>
            </a:fld>
            <a:endParaRPr lang="en-GB" dirty="0"/>
          </a:p>
        </p:txBody>
      </p:sp>
    </p:spTree>
    <p:extLst>
      <p:ext uri="{BB962C8B-B14F-4D97-AF65-F5344CB8AC3E}">
        <p14:creationId xmlns:p14="http://schemas.microsoft.com/office/powerpoint/2010/main" val="224702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latin typeface="+mn-lt"/>
              </a:rPr>
              <a:t>View of the renovated A-hall of the Undergraduate Centre. The building was designed by Alvar Aalto.</a:t>
            </a: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2</a:t>
            </a:fld>
            <a:endParaRPr lang="en-GB" dirty="0"/>
          </a:p>
        </p:txBody>
      </p:sp>
    </p:spTree>
    <p:extLst>
      <p:ext uri="{BB962C8B-B14F-4D97-AF65-F5344CB8AC3E}">
        <p14:creationId xmlns:p14="http://schemas.microsoft.com/office/powerpoint/2010/main" val="187127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latin typeface="+mn-lt"/>
              </a:rPr>
              <a:t>Helsinki University of Technology was established in 1849,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dirty="0">
                <a:latin typeface="+mn-lt"/>
              </a:rPr>
              <a:t>the University of Art and Design Helsinki in 1871 and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baseline="0" dirty="0">
                <a:latin typeface="+mn-lt"/>
              </a:rPr>
              <a:t>the Helsinki School of Economics in 1911. </a:t>
            </a:r>
            <a:endParaRPr lang="en-GB" b="0" dirty="0">
              <a:latin typeface="+mn-lt"/>
            </a:endParaRPr>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3</a:t>
            </a:fld>
            <a:endParaRPr lang="en-GB" dirty="0"/>
          </a:p>
        </p:txBody>
      </p:sp>
    </p:spTree>
    <p:extLst>
      <p:ext uri="{BB962C8B-B14F-4D97-AF65-F5344CB8AC3E}">
        <p14:creationId xmlns:p14="http://schemas.microsoft.com/office/powerpoint/2010/main" val="57085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D66A5FF2-0573-2649-A39A-26FA52E05379}" type="slidenum">
              <a:rPr lang="fi-FI" smtClean="0"/>
              <a:pPr>
                <a:defRPr/>
              </a:pPr>
              <a:t>4</a:t>
            </a:fld>
            <a:endParaRPr lang="en-GB" dirty="0"/>
          </a:p>
        </p:txBody>
      </p:sp>
    </p:spTree>
    <p:extLst>
      <p:ext uri="{BB962C8B-B14F-4D97-AF65-F5344CB8AC3E}">
        <p14:creationId xmlns:p14="http://schemas.microsoft.com/office/powerpoint/2010/main" val="403145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latin typeface="+mn-lt"/>
              </a:rPr>
              <a:t>There are between </a:t>
            </a:r>
            <a:r>
              <a:rPr lang="en-GB" sz="1200" kern="1200" dirty="0" smtClean="0">
                <a:solidFill>
                  <a:schemeClr val="tx1"/>
                </a:solidFill>
                <a:latin typeface="+mn-lt"/>
              </a:rPr>
              <a:t>17</a:t>
            </a:r>
            <a:r>
              <a:rPr lang="en-GB" sz="1200" kern="1200" baseline="0" dirty="0" smtClean="0">
                <a:solidFill>
                  <a:schemeClr val="tx1"/>
                </a:solidFill>
                <a:latin typeface="+mn-lt"/>
              </a:rPr>
              <a:t> </a:t>
            </a:r>
            <a:r>
              <a:rPr lang="en-GB" sz="1200" kern="1200" dirty="0" smtClean="0">
                <a:solidFill>
                  <a:schemeClr val="tx1"/>
                </a:solidFill>
                <a:latin typeface="+mn-lt"/>
              </a:rPr>
              <a:t>000–22</a:t>
            </a:r>
            <a:r>
              <a:rPr lang="en-GB" sz="1200" kern="1200" baseline="0" dirty="0" smtClean="0">
                <a:solidFill>
                  <a:schemeClr val="tx1"/>
                </a:solidFill>
                <a:latin typeface="+mn-lt"/>
              </a:rPr>
              <a:t> </a:t>
            </a:r>
            <a:r>
              <a:rPr lang="en-GB" sz="1200" kern="1200" dirty="0" smtClean="0">
                <a:solidFill>
                  <a:schemeClr val="tx1"/>
                </a:solidFill>
                <a:latin typeface="+mn-lt"/>
              </a:rPr>
              <a:t>000 </a:t>
            </a:r>
            <a:r>
              <a:rPr lang="en-GB" sz="1200" kern="1200" dirty="0">
                <a:solidFill>
                  <a:schemeClr val="tx1"/>
                </a:solidFill>
                <a:latin typeface="+mn-lt"/>
              </a:rPr>
              <a:t>universities in the world, about </a:t>
            </a:r>
            <a:r>
              <a:rPr lang="en-GB" sz="1200" kern="1200" dirty="0" smtClean="0">
                <a:solidFill>
                  <a:schemeClr val="tx1"/>
                </a:solidFill>
                <a:latin typeface="+mn-lt"/>
              </a:rPr>
              <a:t>1</a:t>
            </a:r>
            <a:r>
              <a:rPr lang="en-GB" sz="1200" kern="1200" baseline="0" dirty="0" smtClean="0">
                <a:solidFill>
                  <a:schemeClr val="tx1"/>
                </a:solidFill>
                <a:latin typeface="+mn-lt"/>
              </a:rPr>
              <a:t> </a:t>
            </a:r>
            <a:r>
              <a:rPr lang="en-GB" sz="1200" kern="1200" dirty="0" smtClean="0">
                <a:solidFill>
                  <a:schemeClr val="tx1"/>
                </a:solidFill>
                <a:latin typeface="+mn-lt"/>
              </a:rPr>
              <a:t>000 </a:t>
            </a:r>
            <a:r>
              <a:rPr lang="en-GB" sz="1200" kern="1200" dirty="0">
                <a:solidFill>
                  <a:schemeClr val="tx1"/>
                </a:solidFill>
                <a:latin typeface="+mn-lt"/>
              </a:rPr>
              <a:t>in Europe, about 70 in the Nordic area and 14 in Finland.</a:t>
            </a:r>
          </a:p>
          <a:p>
            <a:pPr marL="171450" indent="-171450">
              <a:buFont typeface="Arial" panose="020B0604020202020204" pitchFamily="34" charset="0"/>
              <a:buChar char="•"/>
            </a:pPr>
            <a:r>
              <a:rPr lang="en-GB" sz="1200" kern="1200" dirty="0">
                <a:solidFill>
                  <a:schemeClr val="tx1"/>
                </a:solidFill>
                <a:latin typeface="+mn-lt"/>
              </a:rPr>
              <a:t>Universities are often compared by rankings which are based on criteria that differ significantly from one another. </a:t>
            </a:r>
          </a:p>
          <a:p>
            <a:pPr marL="171450" indent="-171450">
              <a:buFont typeface="Arial" panose="020B0604020202020204" pitchFamily="34" charset="0"/>
              <a:buChar char="•"/>
            </a:pPr>
            <a:r>
              <a:rPr lang="en-GB" sz="1200" kern="1200" dirty="0">
                <a:solidFill>
                  <a:schemeClr val="tx1"/>
                </a:solidFill>
                <a:latin typeface="+mn-lt"/>
              </a:rPr>
              <a:t>Typically, the universities that succeed in overall rankings are those that have received a Nobel prize at some point or that have published a large number of scientific articles.</a:t>
            </a:r>
          </a:p>
          <a:p>
            <a:pPr marL="171450" indent="-171450">
              <a:buFont typeface="Arial" panose="020B0604020202020204" pitchFamily="34" charset="0"/>
              <a:buChar char="•"/>
            </a:pPr>
            <a:r>
              <a:rPr lang="en-GB" sz="1200" kern="1200" dirty="0">
                <a:solidFill>
                  <a:schemeClr val="tx1"/>
                </a:solidFill>
                <a:latin typeface="+mn-lt"/>
              </a:rPr>
              <a:t>Because of publication practices, the universities that do well in the rankings are those that teach medicine or the natural sciences.</a:t>
            </a:r>
          </a:p>
          <a:p>
            <a:pPr marL="171450" indent="-171450">
              <a:buFont typeface="Arial" panose="020B0604020202020204" pitchFamily="34" charset="0"/>
              <a:buChar char="•"/>
            </a:pPr>
            <a:r>
              <a:rPr lang="en-GB" sz="1200" kern="1200" dirty="0">
                <a:solidFill>
                  <a:schemeClr val="tx1"/>
                </a:solidFill>
                <a:latin typeface="+mn-lt"/>
              </a:rPr>
              <a:t>Aalto University specialises in technology, business and art, and collaboration with companies is important for the university. That is why the rankings that are the most relevant for Aalto are the sector or subject specific rankings. </a:t>
            </a:r>
          </a:p>
          <a:p>
            <a:pPr marL="171450" indent="-171450">
              <a:buFont typeface="Arial" panose="020B0604020202020204" pitchFamily="34" charset="0"/>
              <a:buChar char="•"/>
            </a:pPr>
            <a:endParaRPr lang="en-GB" dirty="0"/>
          </a:p>
        </p:txBody>
      </p:sp>
      <p:sp>
        <p:nvSpPr>
          <p:cNvPr id="4" name="Dian numeron paikkamerkki 3"/>
          <p:cNvSpPr>
            <a:spLocks noGrp="1"/>
          </p:cNvSpPr>
          <p:nvPr>
            <p:ph type="sldNum" sz="quarter" idx="10"/>
          </p:nvPr>
        </p:nvSpPr>
        <p:spPr/>
        <p:txBody>
          <a:bodyPr/>
          <a:lstStyle/>
          <a:p>
            <a:pPr>
              <a:defRPr/>
            </a:pPr>
            <a:fld id="{D66A5FF2-0573-2649-A39A-26FA52E05379}" type="slidenum">
              <a:rPr lang="fi-FI" smtClean="0"/>
              <a:pPr>
                <a:defRPr/>
              </a:pPr>
              <a:t>5</a:t>
            </a:fld>
            <a:endParaRPr lang="en-GB" dirty="0"/>
          </a:p>
        </p:txBody>
      </p:sp>
    </p:spTree>
    <p:extLst>
      <p:ext uri="{BB962C8B-B14F-4D97-AF65-F5344CB8AC3E}">
        <p14:creationId xmlns:p14="http://schemas.microsoft.com/office/powerpoint/2010/main" val="229920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6</a:t>
            </a:fld>
            <a:endParaRPr lang="en-GB" dirty="0"/>
          </a:p>
        </p:txBody>
      </p:sp>
    </p:spTree>
    <p:extLst>
      <p:ext uri="{BB962C8B-B14F-4D97-AF65-F5344CB8AC3E}">
        <p14:creationId xmlns:p14="http://schemas.microsoft.com/office/powerpoint/2010/main" val="93316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a:xfrm>
            <a:off x="417513" y="744538"/>
            <a:ext cx="5959475" cy="3724275"/>
          </a:xfrm>
          <a:ln/>
        </p:spPr>
      </p:sp>
      <p:sp>
        <p:nvSpPr>
          <p:cNvPr id="151554" name="Notes Placeholder 2"/>
          <p:cNvSpPr>
            <a:spLocks noGrp="1"/>
          </p:cNvSpPr>
          <p:nvPr>
            <p:ph type="body" idx="1"/>
          </p:nvPr>
        </p:nvSpPr>
        <p:spPr>
          <a:noFill/>
        </p:spPr>
        <p:txBody>
          <a:bodyPr/>
          <a:lstStyle/>
          <a:p>
            <a:pPr defTabSz="920750" eaLnBrk="1" hangingPunct="1">
              <a:buFontTx/>
              <a:buChar char="•"/>
            </a:pPr>
            <a:endParaRPr lang="en-US" smtClean="0">
              <a:cs typeface="Arial" charset="0"/>
            </a:endParaRPr>
          </a:p>
        </p:txBody>
      </p:sp>
      <p:sp>
        <p:nvSpPr>
          <p:cNvPr id="151555" name="Slide Number Placeholder 3"/>
          <p:cNvSpPr>
            <a:spLocks noGrp="1"/>
          </p:cNvSpPr>
          <p:nvPr>
            <p:ph type="sldNum" sz="quarter" idx="5"/>
          </p:nvPr>
        </p:nvSpPr>
        <p:spPr>
          <a:noFill/>
          <a:ln>
            <a:miter lim="800000"/>
            <a:headEnd/>
            <a:tailEnd/>
          </a:ln>
        </p:spPr>
        <p:txBody>
          <a:bodyPr/>
          <a:lstStyle/>
          <a:p>
            <a:fld id="{1179DBCB-E2FB-4131-A3CD-E7B7CE31A7F9}" type="slidenum">
              <a:rPr lang="fi-FI" smtClean="0">
                <a:solidFill>
                  <a:srgbClr val="000000"/>
                </a:solidFill>
                <a:cs typeface="Arial" charset="0"/>
              </a:rPr>
              <a:pPr/>
              <a:t>8</a:t>
            </a:fld>
            <a:endParaRPr lang="fi-FI" smtClean="0">
              <a:solidFill>
                <a:srgbClr val="000000"/>
              </a:solidFill>
              <a:cs typeface="Arial" charset="0"/>
            </a:endParaRPr>
          </a:p>
        </p:txBody>
      </p:sp>
    </p:spTree>
    <p:extLst>
      <p:ext uri="{BB962C8B-B14F-4D97-AF65-F5344CB8AC3E}">
        <p14:creationId xmlns:p14="http://schemas.microsoft.com/office/powerpoint/2010/main" val="354056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357188" y="757238"/>
            <a:ext cx="5940425" cy="3713162"/>
          </a:xfrm>
          <a:prstGeom prst="rect">
            <a:avLst/>
          </a:prstGeom>
          <a:noFill/>
          <a:ln>
            <a:solidFill>
              <a:srgbClr val="000000"/>
            </a:solidFill>
            <a:miter lim="800000"/>
            <a:headEnd/>
            <a:tailEnd/>
          </a:ln>
        </p:spPr>
      </p:sp>
      <p:sp>
        <p:nvSpPr>
          <p:cNvPr id="19459" name="Rectangle 3"/>
          <p:cNvSpPr>
            <a:spLocks noGrp="1" noChangeArrowheads="1"/>
          </p:cNvSpPr>
          <p:nvPr>
            <p:ph type="body" idx="1"/>
          </p:nvPr>
        </p:nvSpPr>
        <p:spPr bwMode="auto">
          <a:xfrm>
            <a:off x="897103" y="4698712"/>
            <a:ext cx="4859308" cy="4471355"/>
          </a:xfrm>
          <a:prstGeom prst="rect">
            <a:avLst/>
          </a:prstGeom>
          <a:noFill/>
          <a:ln w="12700">
            <a:miter lim="800000"/>
            <a:headEnd/>
            <a:tailEnd/>
          </a:ln>
        </p:spPr>
        <p:txBody>
          <a:bodyPr lIns="92903" tIns="46452" rIns="92903" bIns="46452" anchor="b"/>
          <a:lstStyle/>
          <a:p>
            <a:endParaRPr lang="fi-FI" smtClean="0"/>
          </a:p>
        </p:txBody>
      </p:sp>
    </p:spTree>
    <p:extLst>
      <p:ext uri="{BB962C8B-B14F-4D97-AF65-F5344CB8AC3E}">
        <p14:creationId xmlns:p14="http://schemas.microsoft.com/office/powerpoint/2010/main" val="8322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B605DA8A-5216-4F63-A012-E5BD46E625C2}" type="slidenum">
              <a:rPr lang="fi-FI" smtClean="0">
                <a:solidFill>
                  <a:prstClr val="black"/>
                </a:solidFill>
              </a:rPr>
              <a:pPr/>
              <a:t>10</a:t>
            </a:fld>
            <a:endParaRPr lang="fi-FI" dirty="0">
              <a:solidFill>
                <a:prstClr val="black"/>
              </a:solidFill>
            </a:endParaRPr>
          </a:p>
        </p:txBody>
      </p:sp>
    </p:spTree>
    <p:extLst>
      <p:ext uri="{BB962C8B-B14F-4D97-AF65-F5344CB8AC3E}">
        <p14:creationId xmlns:p14="http://schemas.microsoft.com/office/powerpoint/2010/main" val="234829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sivu">
    <p:spTree>
      <p:nvGrpSpPr>
        <p:cNvPr id="1" name=""/>
        <p:cNvGrpSpPr/>
        <p:nvPr/>
      </p:nvGrpSpPr>
      <p:grpSpPr>
        <a:xfrm>
          <a:off x="0" y="0"/>
          <a:ext cx="0" cy="0"/>
          <a:chOff x="0" y="0"/>
          <a:chExt cx="0" cy="0"/>
        </a:xfrm>
      </p:grpSpPr>
      <p:sp>
        <p:nvSpPr>
          <p:cNvPr id="6" name="Title 1"/>
          <p:cNvSpPr>
            <a:spLocks noGrp="1"/>
          </p:cNvSpPr>
          <p:nvPr>
            <p:ph type="ctrTitle"/>
          </p:nvPr>
        </p:nvSpPr>
        <p:spPr>
          <a:xfrm>
            <a:off x="2267744" y="1934488"/>
            <a:ext cx="6332266" cy="1571084"/>
          </a:xfrm>
          <a:prstGeom prst="rect">
            <a:avLst/>
          </a:prstGeom>
        </p:spPr>
        <p:txBody>
          <a:bodyPr/>
          <a:lstStyle>
            <a:lvl1pPr>
              <a:defRPr b="0" spc="-100" baseline="0">
                <a:solidFill>
                  <a:schemeClr val="bg1"/>
                </a:solidFill>
              </a:defRPr>
            </a:lvl1pPr>
          </a:lstStyle>
          <a:p>
            <a:pPr algn="r">
              <a:lnSpc>
                <a:spcPts val="6300"/>
              </a:lnSpc>
            </a:pPr>
            <a:r>
              <a:rPr lang="fi-FI" sz="6300" dirty="0"/>
              <a:t>Tulevaisuuden tekijät</a:t>
            </a:r>
          </a:p>
        </p:txBody>
      </p:sp>
    </p:spTree>
    <p:extLst>
      <p:ext uri="{BB962C8B-B14F-4D97-AF65-F5344CB8AC3E}">
        <p14:creationId xmlns:p14="http://schemas.microsoft.com/office/powerpoint/2010/main" val="350555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4" name="Date Placeholder 3"/>
          <p:cNvSpPr>
            <a:spLocks noGrp="1"/>
          </p:cNvSpPr>
          <p:nvPr>
            <p:ph type="dt" sz="half" idx="10"/>
          </p:nvPr>
        </p:nvSpPr>
        <p:spPr/>
        <p:txBody>
          <a:bodyPr/>
          <a:lstStyle/>
          <a:p>
            <a:fld id="{2E3C7830-42DC-4CE0-B2E3-311B7C8F2B17}" type="datetime1">
              <a:rPr lang="en-US" smtClean="0">
                <a:solidFill>
                  <a:prstClr val="black">
                    <a:tint val="75000"/>
                  </a:prstClr>
                </a:solidFill>
              </a:rPr>
              <a:pPr/>
              <a:t>5/27/2018</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38772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305496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6060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224959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354379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48911" cy="957600"/>
          </a:xfrm>
          <a:prstGeom prst="rect">
            <a:avLst/>
          </a:prstGeom>
        </p:spPr>
      </p:pic>
    </p:spTree>
    <p:extLst>
      <p:ext uri="{BB962C8B-B14F-4D97-AF65-F5344CB8AC3E}">
        <p14:creationId xmlns:p14="http://schemas.microsoft.com/office/powerpoint/2010/main" val="185062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spcAft>
                <a:spcPts val="1000"/>
              </a:spcAft>
              <a:defRPr sz="3600" b="1" spc="0" baseline="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spcBef>
                <a:spcPts val="0"/>
              </a:spcBef>
              <a:spcAft>
                <a:spcPts val="600"/>
              </a:spcAft>
              <a:buNone/>
              <a:defRPr sz="1800" b="1" baseline="0">
                <a:latin typeface="+mj-lt"/>
              </a:defRPr>
            </a:lvl1pPr>
            <a:lvl2pPr marL="237600" indent="-212400">
              <a:spcBef>
                <a:spcPts val="0"/>
              </a:spcBef>
              <a:spcAft>
                <a:spcPts val="600"/>
              </a:spcAft>
              <a:buFont typeface="Arial"/>
              <a:buChar char="•"/>
              <a:defRPr sz="1600">
                <a:latin typeface="Georgia"/>
              </a:defRPr>
            </a:lvl2pPr>
            <a:lvl3pPr marL="460800" indent="-230400">
              <a:spcBef>
                <a:spcPts val="0"/>
              </a:spcBef>
              <a:spcAft>
                <a:spcPts val="600"/>
              </a:spcAft>
              <a:buFont typeface="Lucida Grande"/>
              <a:buChar char="-"/>
              <a:defRPr sz="1600" i="1">
                <a:latin typeface="Georgia"/>
                <a:cs typeface="Georgia"/>
              </a:defRPr>
            </a:lvl3pPr>
            <a:lvl4pPr marL="792000" indent="-194400">
              <a:spcBef>
                <a:spcPts val="0"/>
              </a:spcBef>
              <a:spcAft>
                <a:spcPts val="600"/>
              </a:spcAft>
              <a:buFont typeface="Arial"/>
              <a:buChar char="•"/>
              <a:defRPr sz="1400" baseline="0">
                <a:latin typeface="Georgia"/>
              </a:defRPr>
            </a:lvl4pPr>
            <a:lvl5pPr marL="1087200" indent="-228600">
              <a:spcBef>
                <a:spcPts val="0"/>
              </a:spcBef>
              <a:spcAft>
                <a:spcPts val="400"/>
              </a:spcAft>
              <a:buFont typeface="Courier New"/>
              <a:buChar char="o"/>
              <a:defRPr sz="12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27.5.2018</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48908" cy="957600"/>
          </a:xfrm>
          <a:prstGeom prst="rect">
            <a:avLst/>
          </a:prstGeom>
        </p:spPr>
      </p:pic>
    </p:spTree>
    <p:extLst>
      <p:ext uri="{BB962C8B-B14F-4D97-AF65-F5344CB8AC3E}">
        <p14:creationId xmlns:p14="http://schemas.microsoft.com/office/powerpoint/2010/main" val="382392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solidFill>
                  <a:prstClr val="black">
                    <a:tint val="75000"/>
                  </a:prstClr>
                </a:solidFill>
              </a:rPr>
              <a:pPr>
                <a:defRPr/>
              </a:pPr>
              <a:t>27.5.2018</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48908" cy="957600"/>
          </a:xfrm>
          <a:prstGeom prst="rect">
            <a:avLst/>
          </a:prstGeom>
        </p:spPr>
      </p:pic>
    </p:spTree>
    <p:extLst>
      <p:ext uri="{BB962C8B-B14F-4D97-AF65-F5344CB8AC3E}">
        <p14:creationId xmlns:p14="http://schemas.microsoft.com/office/powerpoint/2010/main" val="367213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2" y="407461"/>
            <a:ext cx="7985125" cy="899583"/>
          </a:xfrm>
          <a:prstGeom prst="rect">
            <a:avLst/>
          </a:prstGeom>
        </p:spPr>
        <p:txBody>
          <a:bodyPr/>
          <a:lstStyle/>
          <a:p>
            <a:r>
              <a:rPr lang="en-US" noProof="0" smtClean="0"/>
              <a:t>Click to edit Master title style</a:t>
            </a:r>
            <a:endParaRPr lang="fi-FI" noProof="0"/>
          </a:p>
        </p:txBody>
      </p:sp>
      <p:sp>
        <p:nvSpPr>
          <p:cNvPr id="3" name="Content Placeholder 2"/>
          <p:cNvSpPr>
            <a:spLocks noGrp="1"/>
          </p:cNvSpPr>
          <p:nvPr>
            <p:ph idx="1"/>
          </p:nvPr>
        </p:nvSpPr>
        <p:spPr>
          <a:xfrm>
            <a:off x="571502" y="1318949"/>
            <a:ext cx="7985125" cy="3446198"/>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1" indent="-85986">
              <a:defRPr lang="en-US" sz="792" kern="1200" dirty="0" smtClean="0">
                <a:solidFill>
                  <a:schemeClr val="tx1"/>
                </a:solidFill>
                <a:latin typeface="+mn-lt"/>
                <a:ea typeface="+mn-ea"/>
                <a:cs typeface="+mn-cs"/>
              </a:defRPr>
            </a:lvl2pPr>
            <a:lvl3pPr marL="227531" indent="-78048">
              <a:buFont typeface="Symbol" pitchFamily="18" charset="2"/>
              <a:buNone/>
              <a:defRPr sz="750"/>
            </a:lvl3pPr>
            <a:lvl4pPr marL="227531" indent="-78048">
              <a:defRPr sz="750"/>
            </a:lvl4pPr>
            <a:lvl5pPr marL="227531" indent="-78048">
              <a:buFont typeface="Symbol" pitchFamily="18" charset="2"/>
              <a:buChar char="-"/>
              <a:defRPr sz="750"/>
            </a:lvl5pPr>
            <a:lvl6pPr marL="227989" indent="-77996">
              <a:spcBef>
                <a:spcPts val="250"/>
              </a:spcBef>
              <a:buFont typeface="Symbol" pitchFamily="18" charset="2"/>
              <a:buChar char="-"/>
              <a:defRPr sz="750"/>
            </a:lvl6pPr>
            <a:lvl7pPr marL="227989" indent="-77996">
              <a:spcBef>
                <a:spcPts val="250"/>
              </a:spcBef>
              <a:buFont typeface="Symbol" pitchFamily="18" charset="2"/>
              <a:buChar char="-"/>
              <a:defRPr sz="750"/>
            </a:lvl7pPr>
            <a:lvl8pPr marL="227989" indent="-77996">
              <a:spcBef>
                <a:spcPts val="250"/>
              </a:spcBef>
              <a:buFont typeface="Symbol" pitchFamily="18" charset="2"/>
              <a:buChar char="-"/>
              <a:defRPr sz="750"/>
            </a:lvl8pPr>
            <a:lvl9pPr marL="227989" indent="-77996">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1" indent="-85986">
              <a:defRPr lang="en-US" sz="792" kern="1200" dirty="0" smtClean="0">
                <a:solidFill>
                  <a:schemeClr val="tx1"/>
                </a:solidFill>
                <a:latin typeface="+mn-lt"/>
                <a:ea typeface="+mn-ea"/>
                <a:cs typeface="+mn-cs"/>
              </a:defRPr>
            </a:lvl2pPr>
            <a:lvl3pPr marL="227531" indent="-78048">
              <a:buFont typeface="Symbol" pitchFamily="18" charset="2"/>
              <a:buNone/>
              <a:defRPr sz="750"/>
            </a:lvl3pPr>
            <a:lvl4pPr marL="227531" indent="-78048">
              <a:defRPr sz="750"/>
            </a:lvl4pPr>
            <a:lvl5pPr marL="227531" indent="-78048">
              <a:buFont typeface="Symbol" pitchFamily="18" charset="2"/>
              <a:buChar char="-"/>
              <a:defRPr sz="750"/>
            </a:lvl5pPr>
            <a:lvl6pPr marL="227989" indent="-77996">
              <a:spcBef>
                <a:spcPts val="250"/>
              </a:spcBef>
              <a:buFont typeface="Symbol" pitchFamily="18" charset="2"/>
              <a:buChar char="-"/>
              <a:defRPr sz="750"/>
            </a:lvl6pPr>
            <a:lvl7pPr marL="227989" indent="-77996">
              <a:spcBef>
                <a:spcPts val="250"/>
              </a:spcBef>
              <a:buFont typeface="Symbol" pitchFamily="18" charset="2"/>
              <a:buChar char="-"/>
              <a:defRPr sz="750"/>
            </a:lvl7pPr>
            <a:lvl8pPr marL="227989" indent="-77996">
              <a:spcBef>
                <a:spcPts val="250"/>
              </a:spcBef>
              <a:buFont typeface="Symbol" pitchFamily="18" charset="2"/>
              <a:buChar char="-"/>
              <a:defRPr sz="750"/>
            </a:lvl8pPr>
            <a:lvl9pPr marL="227989" indent="-77996">
              <a:spcBef>
                <a:spcPts val="250"/>
              </a:spcBef>
              <a:buFont typeface="Symbol" pitchFamily="18" charset="2"/>
              <a:buChar char="-"/>
              <a:defRPr sz="750"/>
            </a:lvl9pPr>
          </a:lstStyle>
          <a:p>
            <a:pPr lvl="0"/>
            <a:r>
              <a:rPr lang="en-US" noProof="0" smtClean="0"/>
              <a:t>Click to edit Master text styles</a:t>
            </a:r>
          </a:p>
        </p:txBody>
      </p:sp>
      <p:sp>
        <p:nvSpPr>
          <p:cNvPr id="10" name="Sisällön paikkamerkki 9"/>
          <p:cNvSpPr>
            <a:spLocks noGrp="1"/>
          </p:cNvSpPr>
          <p:nvPr>
            <p:ph sz="quarter" idx="18"/>
          </p:nvPr>
        </p:nvSpPr>
        <p:spPr>
          <a:xfrm>
            <a:off x="971550" y="5257271"/>
            <a:ext cx="914400" cy="762000"/>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3"/>
          <p:cNvSpPr>
            <a:spLocks noGrp="1"/>
          </p:cNvSpPr>
          <p:nvPr>
            <p:ph type="dt" sz="half" idx="19"/>
          </p:nvPr>
        </p:nvSpPr>
        <p:spPr/>
        <p:txBody>
          <a:bodyPr/>
          <a:lstStyle>
            <a:lvl1pPr>
              <a:defRPr/>
            </a:lvl1pPr>
          </a:lstStyle>
          <a:p>
            <a:pPr>
              <a:defRPr/>
            </a:pPr>
            <a:fld id="{504C7EAA-E825-4A8A-8191-DF8124BF3B05}" type="datetime1">
              <a:rPr lang="en-US">
                <a:solidFill>
                  <a:prstClr val="black">
                    <a:tint val="75000"/>
                  </a:prstClr>
                </a:solidFill>
              </a:rPr>
              <a:pPr>
                <a:defRPr/>
              </a:pPr>
              <a:t>5/27/2018</a:t>
            </a:fld>
            <a:endParaRPr lang="fi-FI">
              <a:solidFill>
                <a:prstClr val="black">
                  <a:tint val="75000"/>
                </a:prstClr>
              </a:solidFill>
            </a:endParaRPr>
          </a:p>
        </p:txBody>
      </p:sp>
      <p:sp>
        <p:nvSpPr>
          <p:cNvPr id="8" name="Footer Placeholder 4"/>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5"/>
          <p:cNvSpPr>
            <a:spLocks noGrp="1"/>
          </p:cNvSpPr>
          <p:nvPr>
            <p:ph type="sldNum" sz="quarter" idx="21"/>
          </p:nvPr>
        </p:nvSpPr>
        <p:spPr/>
        <p:txBody>
          <a:bodyPr/>
          <a:lstStyle>
            <a:lvl1pPr>
              <a:defRPr/>
            </a:lvl1pPr>
          </a:lstStyle>
          <a:p>
            <a:pPr>
              <a:defRPr/>
            </a:pPr>
            <a:fld id="{402FA687-552C-43B6-A318-FDAFD8BF4BEB}"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74279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94462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ärilogo">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7992119" cy="720179"/>
          </a:xfrm>
          <a:prstGeom prst="rect">
            <a:avLst/>
          </a:prstGeom>
        </p:spPr>
        <p:txBody>
          <a:bodyPr lIns="0" tIns="0" rIns="0" bIns="0" anchor="t" anchorCtr="0">
            <a:noAutofit/>
          </a:bodyPr>
          <a:lstStyle>
            <a:lvl1pPr algn="l">
              <a:lnSpc>
                <a:spcPct val="85000"/>
              </a:lnSpc>
              <a:defRPr sz="3600" b="1" spc="0" baseline="0">
                <a:solidFill>
                  <a:schemeClr val="bg2"/>
                </a:solidFill>
              </a:defRPr>
            </a:lvl1pPr>
          </a:lstStyle>
          <a:p>
            <a:r>
              <a:rPr lang="en-US"/>
              <a:t>Click to edit Master title style</a:t>
            </a:r>
            <a:endParaRPr lang="en-US" dirty="0"/>
          </a:p>
        </p:txBody>
      </p:sp>
      <p:sp>
        <p:nvSpPr>
          <p:cNvPr id="10" name="Content Placeholder 10"/>
          <p:cNvSpPr>
            <a:spLocks noGrp="1"/>
          </p:cNvSpPr>
          <p:nvPr>
            <p:ph sz="quarter" idx="14" hasCustomPrompt="1"/>
          </p:nvPr>
        </p:nvSpPr>
        <p:spPr>
          <a:xfrm>
            <a:off x="468313" y="1333330"/>
            <a:ext cx="6047903" cy="3324370"/>
          </a:xfrm>
          <a:prstGeom prst="rect">
            <a:avLst/>
          </a:prstGeom>
        </p:spPr>
        <p:txBody>
          <a:bodyPr vert="horz" lIns="0" tIns="0" rIns="0" bIns="0"/>
          <a:lstStyle>
            <a:lvl1pPr marL="0" indent="0">
              <a:buNone/>
              <a:defRPr sz="2100" b="0">
                <a:latin typeface="Georgia" panose="02040502050405020303" pitchFamily="18" charset="0"/>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p:txBody>
      </p:sp>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544" y="5197796"/>
            <a:ext cx="1429826" cy="324000"/>
          </a:xfrm>
          <a:prstGeom prst="rect">
            <a:avLst/>
          </a:prstGeom>
        </p:spPr>
      </p:pic>
    </p:spTree>
    <p:extLst>
      <p:ext uri="{BB962C8B-B14F-4D97-AF65-F5344CB8AC3E}">
        <p14:creationId xmlns:p14="http://schemas.microsoft.com/office/powerpoint/2010/main" val="3810708247"/>
      </p:ext>
    </p:extLst>
  </p:cSld>
  <p:clrMapOvr>
    <a:masterClrMapping/>
  </p:clrMapOvr>
  <p:extLst mod="1">
    <p:ext uri="{DCECCB84-F9BA-43D5-87BE-67443E8EF086}">
      <p15:sldGuideLst xmlns:p15="http://schemas.microsoft.com/office/powerpoint/2012/main">
        <p15:guide id="4" orient="horz" pos="3478" userDrawn="1">
          <p15:clr>
            <a:srgbClr val="FBAE40"/>
          </p15:clr>
        </p15:guide>
        <p15:guide id="5" pos="29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122526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4126271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endParaRPr lang="fi-FI" noProof="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763713" cy="1606550"/>
          </a:xfrm>
          <a:prstGeom prst="rect">
            <a:avLst/>
          </a:prstGeom>
        </p:spPr>
      </p:pic>
    </p:spTree>
    <p:extLst>
      <p:ext uri="{BB962C8B-B14F-4D97-AF65-F5344CB8AC3E}">
        <p14:creationId xmlns:p14="http://schemas.microsoft.com/office/powerpoint/2010/main" val="1813788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48911" cy="957600"/>
          </a:xfrm>
          <a:prstGeom prst="rect">
            <a:avLst/>
          </a:prstGeom>
        </p:spPr>
      </p:pic>
    </p:spTree>
    <p:extLst>
      <p:ext uri="{BB962C8B-B14F-4D97-AF65-F5344CB8AC3E}">
        <p14:creationId xmlns:p14="http://schemas.microsoft.com/office/powerpoint/2010/main" val="781235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spcAft>
                <a:spcPts val="1000"/>
              </a:spcAft>
              <a:defRPr sz="3600" b="1" spc="0" baseline="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spcBef>
                <a:spcPts val="0"/>
              </a:spcBef>
              <a:spcAft>
                <a:spcPts val="600"/>
              </a:spcAft>
              <a:buNone/>
              <a:defRPr sz="1800" b="1" baseline="0">
                <a:latin typeface="+mj-lt"/>
              </a:defRPr>
            </a:lvl1pPr>
            <a:lvl2pPr marL="237600" indent="-212400">
              <a:spcBef>
                <a:spcPts val="0"/>
              </a:spcBef>
              <a:spcAft>
                <a:spcPts val="600"/>
              </a:spcAft>
              <a:buFont typeface="Arial"/>
              <a:buChar char="•"/>
              <a:defRPr sz="1600">
                <a:latin typeface="Georgia"/>
              </a:defRPr>
            </a:lvl2pPr>
            <a:lvl3pPr marL="460800" indent="-230400">
              <a:spcBef>
                <a:spcPts val="0"/>
              </a:spcBef>
              <a:spcAft>
                <a:spcPts val="600"/>
              </a:spcAft>
              <a:buFont typeface="Lucida Grande"/>
              <a:buChar char="-"/>
              <a:defRPr sz="1600" i="1">
                <a:latin typeface="Georgia"/>
                <a:cs typeface="Georgia"/>
              </a:defRPr>
            </a:lvl3pPr>
            <a:lvl4pPr marL="792000" indent="-194400">
              <a:spcBef>
                <a:spcPts val="0"/>
              </a:spcBef>
              <a:spcAft>
                <a:spcPts val="600"/>
              </a:spcAft>
              <a:buFont typeface="Arial"/>
              <a:buChar char="•"/>
              <a:defRPr sz="1400" baseline="0">
                <a:latin typeface="Georgia"/>
              </a:defRPr>
            </a:lvl4pPr>
            <a:lvl5pPr marL="1087200" indent="-228600">
              <a:spcBef>
                <a:spcPts val="0"/>
              </a:spcBef>
              <a:spcAft>
                <a:spcPts val="400"/>
              </a:spcAft>
              <a:buFont typeface="Courier New"/>
              <a:buChar char="o"/>
              <a:defRPr sz="12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solidFill>
                  <a:prstClr val="black">
                    <a:tint val="75000"/>
                  </a:prstClr>
                </a:solidFill>
              </a:rPr>
              <a:pPr>
                <a:defRPr/>
              </a:pPr>
              <a:t>27.5.2018</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48908" cy="957600"/>
          </a:xfrm>
          <a:prstGeom prst="rect">
            <a:avLst/>
          </a:prstGeom>
        </p:spPr>
      </p:pic>
    </p:spTree>
    <p:extLst>
      <p:ext uri="{BB962C8B-B14F-4D97-AF65-F5344CB8AC3E}">
        <p14:creationId xmlns:p14="http://schemas.microsoft.com/office/powerpoint/2010/main" val="2573229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solidFill>
                  <a:prstClr val="black">
                    <a:tint val="75000"/>
                  </a:prstClr>
                </a:solidFill>
              </a:rPr>
              <a:pPr>
                <a:defRPr/>
              </a:pPr>
              <a:t>27.5.2018</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48908" cy="957600"/>
          </a:xfrm>
          <a:prstGeom prst="rect">
            <a:avLst/>
          </a:prstGeom>
        </p:spPr>
      </p:pic>
    </p:spTree>
    <p:extLst>
      <p:ext uri="{BB962C8B-B14F-4D97-AF65-F5344CB8AC3E}">
        <p14:creationId xmlns:p14="http://schemas.microsoft.com/office/powerpoint/2010/main" val="2677537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2" y="407461"/>
            <a:ext cx="7985125" cy="899583"/>
          </a:xfrm>
          <a:prstGeom prst="rect">
            <a:avLst/>
          </a:prstGeom>
        </p:spPr>
        <p:txBody>
          <a:bodyPr/>
          <a:lstStyle/>
          <a:p>
            <a:r>
              <a:rPr lang="en-US" noProof="0" smtClean="0"/>
              <a:t>Click to edit Master title style</a:t>
            </a:r>
            <a:endParaRPr lang="fi-FI" noProof="0"/>
          </a:p>
        </p:txBody>
      </p:sp>
      <p:sp>
        <p:nvSpPr>
          <p:cNvPr id="3" name="Content Placeholder 2"/>
          <p:cNvSpPr>
            <a:spLocks noGrp="1"/>
          </p:cNvSpPr>
          <p:nvPr>
            <p:ph idx="1"/>
          </p:nvPr>
        </p:nvSpPr>
        <p:spPr>
          <a:xfrm>
            <a:off x="571502" y="1318949"/>
            <a:ext cx="7985125" cy="3446198"/>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1" indent="-85986">
              <a:defRPr lang="en-US" sz="792" kern="1200" dirty="0" smtClean="0">
                <a:solidFill>
                  <a:schemeClr val="tx1"/>
                </a:solidFill>
                <a:latin typeface="+mn-lt"/>
                <a:ea typeface="+mn-ea"/>
                <a:cs typeface="+mn-cs"/>
              </a:defRPr>
            </a:lvl2pPr>
            <a:lvl3pPr marL="227531" indent="-78048">
              <a:buFont typeface="Symbol" pitchFamily="18" charset="2"/>
              <a:buNone/>
              <a:defRPr sz="750"/>
            </a:lvl3pPr>
            <a:lvl4pPr marL="227531" indent="-78048">
              <a:defRPr sz="750"/>
            </a:lvl4pPr>
            <a:lvl5pPr marL="227531" indent="-78048">
              <a:buFont typeface="Symbol" pitchFamily="18" charset="2"/>
              <a:buChar char="-"/>
              <a:defRPr sz="750"/>
            </a:lvl5pPr>
            <a:lvl6pPr marL="227989" indent="-77996">
              <a:spcBef>
                <a:spcPts val="250"/>
              </a:spcBef>
              <a:buFont typeface="Symbol" pitchFamily="18" charset="2"/>
              <a:buChar char="-"/>
              <a:defRPr sz="750"/>
            </a:lvl6pPr>
            <a:lvl7pPr marL="227989" indent="-77996">
              <a:spcBef>
                <a:spcPts val="250"/>
              </a:spcBef>
              <a:buFont typeface="Symbol" pitchFamily="18" charset="2"/>
              <a:buChar char="-"/>
              <a:defRPr sz="750"/>
            </a:lvl7pPr>
            <a:lvl8pPr marL="227989" indent="-77996">
              <a:spcBef>
                <a:spcPts val="250"/>
              </a:spcBef>
              <a:buFont typeface="Symbol" pitchFamily="18" charset="2"/>
              <a:buChar char="-"/>
              <a:defRPr sz="750"/>
            </a:lvl8pPr>
            <a:lvl9pPr marL="227989" indent="-77996">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1" indent="-85986">
              <a:defRPr lang="en-US" sz="792" kern="1200" dirty="0" smtClean="0">
                <a:solidFill>
                  <a:schemeClr val="tx1"/>
                </a:solidFill>
                <a:latin typeface="+mn-lt"/>
                <a:ea typeface="+mn-ea"/>
                <a:cs typeface="+mn-cs"/>
              </a:defRPr>
            </a:lvl2pPr>
            <a:lvl3pPr marL="227531" indent="-78048">
              <a:buFont typeface="Symbol" pitchFamily="18" charset="2"/>
              <a:buNone/>
              <a:defRPr sz="750"/>
            </a:lvl3pPr>
            <a:lvl4pPr marL="227531" indent="-78048">
              <a:defRPr sz="750"/>
            </a:lvl4pPr>
            <a:lvl5pPr marL="227531" indent="-78048">
              <a:buFont typeface="Symbol" pitchFamily="18" charset="2"/>
              <a:buChar char="-"/>
              <a:defRPr sz="750"/>
            </a:lvl5pPr>
            <a:lvl6pPr marL="227989" indent="-77996">
              <a:spcBef>
                <a:spcPts val="250"/>
              </a:spcBef>
              <a:buFont typeface="Symbol" pitchFamily="18" charset="2"/>
              <a:buChar char="-"/>
              <a:defRPr sz="750"/>
            </a:lvl6pPr>
            <a:lvl7pPr marL="227989" indent="-77996">
              <a:spcBef>
                <a:spcPts val="250"/>
              </a:spcBef>
              <a:buFont typeface="Symbol" pitchFamily="18" charset="2"/>
              <a:buChar char="-"/>
              <a:defRPr sz="750"/>
            </a:lvl7pPr>
            <a:lvl8pPr marL="227989" indent="-77996">
              <a:spcBef>
                <a:spcPts val="250"/>
              </a:spcBef>
              <a:buFont typeface="Symbol" pitchFamily="18" charset="2"/>
              <a:buChar char="-"/>
              <a:defRPr sz="750"/>
            </a:lvl8pPr>
            <a:lvl9pPr marL="227989" indent="-77996">
              <a:spcBef>
                <a:spcPts val="250"/>
              </a:spcBef>
              <a:buFont typeface="Symbol" pitchFamily="18" charset="2"/>
              <a:buChar char="-"/>
              <a:defRPr sz="750"/>
            </a:lvl9pPr>
          </a:lstStyle>
          <a:p>
            <a:pPr lvl="0"/>
            <a:r>
              <a:rPr lang="en-US" noProof="0" smtClean="0"/>
              <a:t>Click to edit Master text styles</a:t>
            </a:r>
          </a:p>
        </p:txBody>
      </p:sp>
      <p:sp>
        <p:nvSpPr>
          <p:cNvPr id="10" name="Sisällön paikkamerkki 9"/>
          <p:cNvSpPr>
            <a:spLocks noGrp="1"/>
          </p:cNvSpPr>
          <p:nvPr>
            <p:ph sz="quarter" idx="18"/>
          </p:nvPr>
        </p:nvSpPr>
        <p:spPr>
          <a:xfrm>
            <a:off x="971550" y="5257271"/>
            <a:ext cx="914400" cy="762000"/>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3"/>
          <p:cNvSpPr>
            <a:spLocks noGrp="1"/>
          </p:cNvSpPr>
          <p:nvPr>
            <p:ph type="dt" sz="half" idx="19"/>
          </p:nvPr>
        </p:nvSpPr>
        <p:spPr/>
        <p:txBody>
          <a:bodyPr/>
          <a:lstStyle>
            <a:lvl1pPr>
              <a:defRPr/>
            </a:lvl1pPr>
          </a:lstStyle>
          <a:p>
            <a:pPr>
              <a:defRPr/>
            </a:pPr>
            <a:fld id="{504C7EAA-E825-4A8A-8191-DF8124BF3B05}" type="datetime1">
              <a:rPr lang="en-US">
                <a:solidFill>
                  <a:prstClr val="black">
                    <a:tint val="75000"/>
                  </a:prstClr>
                </a:solidFill>
              </a:rPr>
              <a:pPr>
                <a:defRPr/>
              </a:pPr>
              <a:t>5/27/2018</a:t>
            </a:fld>
            <a:endParaRPr lang="fi-FI">
              <a:solidFill>
                <a:prstClr val="black">
                  <a:tint val="75000"/>
                </a:prstClr>
              </a:solidFill>
            </a:endParaRPr>
          </a:p>
        </p:txBody>
      </p:sp>
      <p:sp>
        <p:nvSpPr>
          <p:cNvPr id="8" name="Footer Placeholder 4"/>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5"/>
          <p:cNvSpPr>
            <a:spLocks noGrp="1"/>
          </p:cNvSpPr>
          <p:nvPr>
            <p:ph type="sldNum" sz="quarter" idx="21"/>
          </p:nvPr>
        </p:nvSpPr>
        <p:spPr/>
        <p:txBody>
          <a:bodyPr/>
          <a:lstStyle>
            <a:lvl1pPr>
              <a:defRPr/>
            </a:lvl1pPr>
          </a:lstStyle>
          <a:p>
            <a:pPr>
              <a:defRPr/>
            </a:pPr>
            <a:fld id="{402FA687-552C-43B6-A318-FDAFD8BF4BEB}"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152665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inen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3" y="265113"/>
            <a:ext cx="7992119" cy="720179"/>
          </a:xfrm>
          <a:prstGeom prst="rect">
            <a:avLst/>
          </a:prstGeom>
        </p:spPr>
        <p:txBody>
          <a:bodyPr lIns="0" tIns="0" rIns="0" bIns="0" anchor="t" anchorCtr="0">
            <a:noAutofit/>
          </a:bodyPr>
          <a:lstStyle>
            <a:lvl1pPr algn="l">
              <a:lnSpc>
                <a:spcPct val="85000"/>
              </a:lnSpc>
              <a:defRPr sz="3600" b="1" spc="0" baseline="0">
                <a:solidFill>
                  <a:schemeClr val="bg2"/>
                </a:solidFill>
              </a:defRPr>
            </a:lvl1pPr>
          </a:lstStyle>
          <a:p>
            <a:r>
              <a:rPr lang="en-US"/>
              <a:t>Click to edit Master title style</a:t>
            </a:r>
            <a:endParaRPr lang="en-US" dirty="0"/>
          </a:p>
        </p:txBody>
      </p:sp>
      <p:sp>
        <p:nvSpPr>
          <p:cNvPr id="6" name="Content Placeholder 10"/>
          <p:cNvSpPr>
            <a:spLocks noGrp="1"/>
          </p:cNvSpPr>
          <p:nvPr>
            <p:ph sz="quarter" idx="14" hasCustomPrompt="1"/>
          </p:nvPr>
        </p:nvSpPr>
        <p:spPr>
          <a:xfrm>
            <a:off x="468313" y="1333330"/>
            <a:ext cx="6047903" cy="3324370"/>
          </a:xfrm>
          <a:prstGeom prst="rect">
            <a:avLst/>
          </a:prstGeom>
        </p:spPr>
        <p:txBody>
          <a:bodyPr vert="horz" lIns="0" tIns="0" rIns="0" bIns="0"/>
          <a:lstStyle>
            <a:lvl1pPr marL="0" indent="0">
              <a:buNone/>
              <a:defRPr sz="2100" b="0">
                <a:latin typeface="Georgia" panose="02040502050405020303" pitchFamily="18" charset="0"/>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79" y="5197796"/>
            <a:ext cx="1429825" cy="324000"/>
          </a:xfrm>
          <a:prstGeom prst="rect">
            <a:avLst/>
          </a:prstGeom>
        </p:spPr>
      </p:pic>
    </p:spTree>
    <p:extLst>
      <p:ext uri="{BB962C8B-B14F-4D97-AF65-F5344CB8AC3E}">
        <p14:creationId xmlns:p14="http://schemas.microsoft.com/office/powerpoint/2010/main" val="132729979"/>
      </p:ext>
    </p:extLst>
  </p:cSld>
  <p:clrMapOvr>
    <a:masterClrMapping/>
  </p:clrMapOvr>
  <p:extLst mod="1">
    <p:ext uri="{DCECCB84-F9BA-43D5-87BE-67443E8EF086}">
      <p15:sldGuideLst xmlns:p15="http://schemas.microsoft.com/office/powerpoint/2012/main">
        <p15:guide id="2" orient="horz" pos="3478">
          <p15:clr>
            <a:srgbClr val="FBAE40"/>
          </p15:clr>
        </p15:guide>
        <p15:guide id="3" pos="29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sta logo">
    <p:spTree>
      <p:nvGrpSpPr>
        <p:cNvPr id="1" name=""/>
        <p:cNvGrpSpPr/>
        <p:nvPr/>
      </p:nvGrpSpPr>
      <p:grpSpPr>
        <a:xfrm>
          <a:off x="0" y="0"/>
          <a:ext cx="0" cy="0"/>
          <a:chOff x="0" y="0"/>
          <a:chExt cx="0" cy="0"/>
        </a:xfrm>
      </p:grpSpPr>
      <p:sp>
        <p:nvSpPr>
          <p:cNvPr id="5" name="Title 1"/>
          <p:cNvSpPr>
            <a:spLocks noGrp="1"/>
          </p:cNvSpPr>
          <p:nvPr>
            <p:ph type="ctrTitle"/>
          </p:nvPr>
        </p:nvSpPr>
        <p:spPr>
          <a:xfrm>
            <a:off x="468313" y="265113"/>
            <a:ext cx="7992119" cy="720179"/>
          </a:xfrm>
          <a:prstGeom prst="rect">
            <a:avLst/>
          </a:prstGeom>
        </p:spPr>
        <p:txBody>
          <a:bodyPr lIns="0" tIns="0" rIns="0" bIns="0" anchor="t" anchorCtr="0">
            <a:noAutofit/>
          </a:bodyPr>
          <a:lstStyle>
            <a:lvl1pPr algn="l">
              <a:lnSpc>
                <a:spcPct val="85000"/>
              </a:lnSpc>
              <a:defRPr sz="3600" b="1" spc="0" baseline="0">
                <a:solidFill>
                  <a:schemeClr val="bg2"/>
                </a:solidFill>
              </a:defRPr>
            </a:lvl1pPr>
          </a:lstStyle>
          <a:p>
            <a:r>
              <a:rPr lang="en-US"/>
              <a:t>Click to edit Master title style</a:t>
            </a:r>
            <a:endParaRPr lang="en-US" dirty="0"/>
          </a:p>
        </p:txBody>
      </p:sp>
      <p:sp>
        <p:nvSpPr>
          <p:cNvPr id="6" name="Content Placeholder 10"/>
          <p:cNvSpPr>
            <a:spLocks noGrp="1"/>
          </p:cNvSpPr>
          <p:nvPr>
            <p:ph sz="quarter" idx="14" hasCustomPrompt="1"/>
          </p:nvPr>
        </p:nvSpPr>
        <p:spPr>
          <a:xfrm>
            <a:off x="468313" y="1333330"/>
            <a:ext cx="6047903" cy="3324370"/>
          </a:xfrm>
          <a:prstGeom prst="rect">
            <a:avLst/>
          </a:prstGeom>
        </p:spPr>
        <p:txBody>
          <a:bodyPr vert="horz" lIns="0" tIns="0" rIns="0" bIns="0"/>
          <a:lstStyle>
            <a:lvl1pPr marL="0" indent="0">
              <a:buNone/>
              <a:defRPr sz="2100" b="0">
                <a:latin typeface="Georgia" panose="02040502050405020303" pitchFamily="18" charset="0"/>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7879" y="5197391"/>
            <a:ext cx="1429825" cy="324000"/>
          </a:xfrm>
          <a:prstGeom prst="rect">
            <a:avLst/>
          </a:prstGeom>
        </p:spPr>
      </p:pic>
    </p:spTree>
    <p:extLst>
      <p:ext uri="{BB962C8B-B14F-4D97-AF65-F5344CB8AC3E}">
        <p14:creationId xmlns:p14="http://schemas.microsoft.com/office/powerpoint/2010/main" val="2778460683"/>
      </p:ext>
    </p:extLst>
  </p:cSld>
  <p:clrMapOvr>
    <a:masterClrMapping/>
  </p:clrMapOvr>
  <p:extLst mod="1">
    <p:ext uri="{DCECCB84-F9BA-43D5-87BE-67443E8EF086}">
      <p15:sldGuideLst xmlns:p15="http://schemas.microsoft.com/office/powerpoint/2012/main">
        <p15:guide id="1" orient="horz" pos="3478">
          <p15:clr>
            <a:srgbClr val="FBAE40"/>
          </p15:clr>
        </p15:guide>
        <p15:guide id="2" pos="29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8" name="Rectangle 7"/>
          <p:cNvSpPr/>
          <p:nvPr userDrawn="1"/>
        </p:nvSpPr>
        <p:spPr>
          <a:xfrm>
            <a:off x="406800" y="1428000"/>
            <a:ext cx="8326800" cy="32670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fontAlgn="auto">
              <a:spcBef>
                <a:spcPts val="0"/>
              </a:spcBef>
              <a:spcAft>
                <a:spcPts val="0"/>
              </a:spcAft>
            </a:pPr>
            <a:endParaRPr lang="fi-FI">
              <a:solidFill>
                <a:prstClr val="white"/>
              </a:solidFill>
            </a:endParaRPr>
          </a:p>
        </p:txBody>
      </p:sp>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dirty="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dirty="0"/>
          </a:p>
        </p:txBody>
      </p:sp>
      <p:sp>
        <p:nvSpPr>
          <p:cNvPr id="4"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8CF65D1B-23EF-440A-9723-6B738B5747E7}" type="datetime1">
              <a:rPr lang="en-US" smtClean="0">
                <a:solidFill>
                  <a:srgbClr val="928B81"/>
                </a:solidFill>
              </a:rPr>
              <a:pPr/>
              <a:t>5/27/2018</a:t>
            </a:fld>
            <a:endParaRPr lang="fi-FI" dirty="0">
              <a:solidFill>
                <a:srgbClr val="928B81"/>
              </a:solidFill>
            </a:endParaRPr>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7" name="Picture 16"/>
          <p:cNvPicPr>
            <a:picLocks noChangeAspect="1" noChangeArrowheads="1"/>
          </p:cNvPicPr>
          <p:nvPr userDrawn="1"/>
        </p:nvPicPr>
        <p:blipFill>
          <a:blip r:embed="rId2" cstate="print"/>
          <a:srcRect/>
          <a:stretch>
            <a:fillRect/>
          </a:stretch>
        </p:blipFill>
        <p:spPr bwMode="auto">
          <a:xfrm>
            <a:off x="95536" y="62438"/>
            <a:ext cx="791570" cy="474942"/>
          </a:xfrm>
          <a:prstGeom prst="rect">
            <a:avLst/>
          </a:prstGeom>
          <a:noFill/>
          <a:ln w="12700">
            <a:noFill/>
            <a:miter lim="800000"/>
            <a:headEnd/>
            <a:tailEnd/>
          </a:ln>
        </p:spPr>
      </p:pic>
      <p:pic>
        <p:nvPicPr>
          <p:cNvPr id="19" name="Picture 18"/>
          <p:cNvPicPr>
            <a:picLocks noChangeAspect="1" noChangeArrowheads="1"/>
          </p:cNvPicPr>
          <p:nvPr userDrawn="1"/>
        </p:nvPicPr>
        <p:blipFill>
          <a:blip r:embed="rId3" cstate="print"/>
          <a:srcRect/>
          <a:stretch>
            <a:fillRect/>
          </a:stretch>
        </p:blipFill>
        <p:spPr bwMode="auto">
          <a:xfrm>
            <a:off x="873765" y="124098"/>
            <a:ext cx="1795462" cy="373063"/>
          </a:xfrm>
          <a:prstGeom prst="rect">
            <a:avLst/>
          </a:prstGeom>
          <a:noFill/>
          <a:ln w="12700">
            <a:noFill/>
            <a:miter lim="800000"/>
            <a:headEnd/>
            <a:tailEnd/>
          </a:ln>
        </p:spPr>
      </p:pic>
    </p:spTree>
    <p:extLst>
      <p:ext uri="{BB962C8B-B14F-4D97-AF65-F5344CB8AC3E}">
        <p14:creationId xmlns:p14="http://schemas.microsoft.com/office/powerpoint/2010/main" val="120436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smtClean="0"/>
              <a:t>BehClick to edit Master title style</a:t>
            </a:r>
            <a:endParaRPr lang="fi-FI"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4" name="Date Placeholder 3"/>
          <p:cNvSpPr>
            <a:spLocks noGrp="1"/>
          </p:cNvSpPr>
          <p:nvPr>
            <p:ph type="dt" sz="half" idx="10"/>
          </p:nvPr>
        </p:nvSpPr>
        <p:spPr/>
        <p:txBody>
          <a:bodyPr/>
          <a:lstStyle/>
          <a:p>
            <a:fld id="{2E3C7830-42DC-4CE0-B2E3-311B7C8F2B17}" type="datetime1">
              <a:rPr lang="en-US" smtClean="0">
                <a:solidFill>
                  <a:prstClr val="black">
                    <a:tint val="75000"/>
                  </a:prstClr>
                </a:solidFill>
              </a:rPr>
              <a:pPr/>
              <a:t>5/27/2018</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425421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dirty="0"/>
          </a:p>
        </p:txBody>
      </p:sp>
      <p:sp>
        <p:nvSpPr>
          <p:cNvPr id="3" name="Content Placeholder 2"/>
          <p:cNvSpPr>
            <a:spLocks noGrp="1"/>
          </p:cNvSpPr>
          <p:nvPr>
            <p:ph sz="half" idx="1"/>
          </p:nvPr>
        </p:nvSpPr>
        <p:spPr>
          <a:xfrm>
            <a:off x="572400" y="1320000"/>
            <a:ext cx="3924000" cy="3447000"/>
          </a:xfrm>
        </p:spPr>
        <p:txBody>
          <a:bodyPr/>
          <a:lstStyle>
            <a:lvl1pPr>
              <a:defRPr sz="1667"/>
            </a:lvl1pPr>
            <a:lvl2pPr>
              <a:defRPr sz="1500"/>
            </a:lvl2pPr>
            <a:lvl3pPr>
              <a:defRPr sz="1333"/>
            </a:lvl3pPr>
            <a:lvl4pPr>
              <a:defRPr sz="1167"/>
            </a:lvl4pPr>
            <a:lvl5pPr>
              <a:defRPr sz="1000"/>
            </a:lvl5pPr>
            <a:lvl6pPr>
              <a:defRPr sz="1167"/>
            </a:lvl6pPr>
            <a:lvl7pPr>
              <a:defRPr sz="1167"/>
            </a:lvl7pPr>
            <a:lvl8pPr>
              <a:defRPr sz="1167"/>
            </a:lvl8pPr>
            <a:lvl9pPr>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Content Placeholder 3"/>
          <p:cNvSpPr>
            <a:spLocks noGrp="1"/>
          </p:cNvSpPr>
          <p:nvPr>
            <p:ph sz="half" idx="2"/>
          </p:nvPr>
        </p:nvSpPr>
        <p:spPr>
          <a:xfrm>
            <a:off x="4648200" y="1320000"/>
            <a:ext cx="3924000" cy="3447000"/>
          </a:xfrm>
        </p:spPr>
        <p:txBody>
          <a:bodyPr/>
          <a:lstStyle>
            <a:lvl1pPr>
              <a:defRPr sz="1667"/>
            </a:lvl1pPr>
            <a:lvl2pPr>
              <a:defRPr sz="1500"/>
            </a:lvl2pPr>
            <a:lvl3pPr>
              <a:defRPr sz="1333"/>
            </a:lvl3pPr>
            <a:lvl4pPr>
              <a:defRPr sz="1167"/>
            </a:lvl4pPr>
            <a:lvl5pPr>
              <a:defRPr sz="1000"/>
            </a:lvl5pPr>
            <a:lvl6pPr>
              <a:buNone/>
              <a:defRPr sz="1167"/>
            </a:lvl6pPr>
            <a:lvl7pPr>
              <a:buNone/>
              <a:defRPr sz="1167"/>
            </a:lvl7pPr>
            <a:lvl8pPr>
              <a:buNone/>
              <a:defRPr sz="1167"/>
            </a:lvl8pPr>
            <a:lvl9pPr>
              <a:buNone/>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5" name="Date Placeholder 4"/>
          <p:cNvSpPr>
            <a:spLocks noGrp="1"/>
          </p:cNvSpPr>
          <p:nvPr>
            <p:ph type="dt" sz="half" idx="10"/>
          </p:nvPr>
        </p:nvSpPr>
        <p:spPr/>
        <p:txBody>
          <a:bodyPr/>
          <a:lstStyle/>
          <a:p>
            <a:fld id="{DBCE1B9B-0B9D-4B27-8B4D-1E47829F081C}" type="datetime1">
              <a:rPr lang="en-US" smtClean="0">
                <a:solidFill>
                  <a:prstClr val="black">
                    <a:tint val="75000"/>
                  </a:prstClr>
                </a:solidFill>
              </a:rPr>
              <a:pPr/>
              <a:t>5/27/2018</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260744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476000"/>
            <a:ext cx="7772400" cy="1110000"/>
          </a:xfrm>
        </p:spPr>
        <p:txBody>
          <a:bodyPr/>
          <a:lstStyle>
            <a:lvl1pPr>
              <a:defRPr sz="3333">
                <a:solidFill>
                  <a:srgbClr val="FF7900"/>
                </a:solidFill>
              </a:defRPr>
            </a:lvl1pPr>
          </a:lstStyle>
          <a:p>
            <a:r>
              <a:rPr lang="en-US" noProof="0" smtClean="0"/>
              <a:t>Click to edit Master title style</a:t>
            </a:r>
            <a:endParaRPr lang="fi-FI" noProof="0" dirty="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rgbClr val="FF7900"/>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dirty="0"/>
          </a:p>
        </p:txBody>
      </p:sp>
      <p:sp>
        <p:nvSpPr>
          <p:cNvPr id="18" name="Text Placeholder 9"/>
          <p:cNvSpPr>
            <a:spLocks noGrp="1"/>
          </p:cNvSpPr>
          <p:nvPr>
            <p:ph type="body" sz="quarter" idx="13" hasCustomPrompt="1"/>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 styles</a:t>
            </a:r>
          </a:p>
          <a:p>
            <a:pPr lvl="1"/>
            <a:r>
              <a:rPr lang="en-US" noProof="0" smtClean="0"/>
              <a:t>Second level</a:t>
            </a:r>
          </a:p>
        </p:txBody>
      </p:sp>
      <p:sp>
        <p:nvSpPr>
          <p:cNvPr id="19"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20"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4" name="Picture 13" descr="aalto_TKK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4172867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08000"/>
            <a:ext cx="7988400" cy="589293"/>
          </a:xfrm>
        </p:spPr>
        <p:txBody>
          <a:bodyPr anchor="ctr" anchorCtr="0">
            <a:normAutofit/>
          </a:bodyPr>
          <a:lstStyle>
            <a:lvl1pPr>
              <a:defRPr sz="2833">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72400" y="1177313"/>
            <a:ext cx="7988400" cy="3589687"/>
          </a:xfrm>
        </p:spPr>
        <p:txBody>
          <a:bodyPr/>
          <a:lstStyle>
            <a:lvl1pPr>
              <a:defRPr sz="1833">
                <a:latin typeface="Calibri" pitchFamily="34" charset="0"/>
              </a:defRPr>
            </a:lvl1pPr>
            <a:lvl2pPr>
              <a:defRPr>
                <a:latin typeface="Calibri"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9015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DF465CE8-81BA-4C51-BB8D-E07F008AA252}" type="datetime1">
              <a:rPr lang="fi-FI" smtClean="0"/>
              <a:pPr>
                <a:defRPr/>
              </a:pPr>
              <a:t>27.5.2018</a:t>
            </a:fld>
            <a:endParaRPr lang="fi-FI" dirty="0"/>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dirty="0"/>
          </a:p>
        </p:txBody>
      </p:sp>
    </p:spTree>
  </p:cSld>
  <p:clrMap bg1="lt1" tx1="dk1" bg2="lt2" tx2="dk2" accent1="accent1" accent2="accent2" accent3="accent3" accent4="accent4" accent5="accent5" accent6="accent6" hlink="hlink" folHlink="folHlink"/>
  <p:sldLayoutIdLst>
    <p:sldLayoutId id="2147484769" r:id="rId1"/>
    <p:sldLayoutId id="2147484762" r:id="rId2"/>
    <p:sldLayoutId id="2147484768" r:id="rId3"/>
    <p:sldLayoutId id="2147484770" r:id="rId4"/>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00" y="408000"/>
            <a:ext cx="7988400" cy="589293"/>
          </a:xfrm>
          <a:prstGeom prst="rect">
            <a:avLst/>
          </a:prstGeom>
        </p:spPr>
        <p:txBody>
          <a:bodyPr vert="horz" lIns="0" tIns="0" rIns="0" bIns="0" rtlCol="0" anchor="t" anchorCtr="0">
            <a:normAutofit/>
          </a:bodyPr>
          <a:lstStyle/>
          <a:p>
            <a:r>
              <a:rPr lang="en-US" noProof="0" dirty="0" smtClean="0"/>
              <a:t>Click to edit Master title style</a:t>
            </a:r>
            <a:endParaRPr lang="fi-FI" noProof="0" dirty="0"/>
          </a:p>
        </p:txBody>
      </p:sp>
      <p:sp>
        <p:nvSpPr>
          <p:cNvPr id="3" name="Text Placeholder 2"/>
          <p:cNvSpPr>
            <a:spLocks noGrp="1"/>
          </p:cNvSpPr>
          <p:nvPr>
            <p:ph type="body" idx="1"/>
          </p:nvPr>
        </p:nvSpPr>
        <p:spPr>
          <a:xfrm>
            <a:off x="572400" y="1117307"/>
            <a:ext cx="7988400" cy="3720413"/>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fi-FI" noProof="0" dirty="0" smtClean="0"/>
          </a:p>
        </p:txBody>
      </p:sp>
      <p:sp>
        <p:nvSpPr>
          <p:cNvPr id="4" name="Date Placeholder 3"/>
          <p:cNvSpPr>
            <a:spLocks noGrp="1"/>
          </p:cNvSpPr>
          <p:nvPr>
            <p:ph type="dt" sz="half" idx="2"/>
          </p:nvPr>
        </p:nvSpPr>
        <p:spPr>
          <a:xfrm>
            <a:off x="3430800" y="5229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defTabSz="761970" fontAlgn="auto">
              <a:spcBef>
                <a:spcPts val="0"/>
              </a:spcBef>
              <a:spcAft>
                <a:spcPts val="0"/>
              </a:spcAft>
            </a:pPr>
            <a:fld id="{5C9013A8-BF00-4D06-8177-D3C61B3DDF7E}" type="datetime1">
              <a:rPr lang="en-US" smtClean="0">
                <a:solidFill>
                  <a:prstClr val="black">
                    <a:tint val="75000"/>
                  </a:prstClr>
                </a:solidFill>
                <a:ea typeface="+mn-ea"/>
              </a:rPr>
              <a:pPr defTabSz="761970" fontAlgn="auto">
                <a:spcBef>
                  <a:spcPts val="0"/>
                </a:spcBef>
                <a:spcAft>
                  <a:spcPts val="0"/>
                </a:spcAft>
              </a:pPr>
              <a:t>5/27/2018</a:t>
            </a:fld>
            <a:endParaRPr lang="fi-FI">
              <a:solidFill>
                <a:prstClr val="black">
                  <a:tint val="75000"/>
                </a:prstClr>
              </a:solidFill>
              <a:ea typeface="+mn-ea"/>
            </a:endParaRPr>
          </a:p>
        </p:txBody>
      </p:sp>
      <p:sp>
        <p:nvSpPr>
          <p:cNvPr id="5" name="Footer Placeholder 4"/>
          <p:cNvSpPr>
            <a:spLocks noGrp="1"/>
          </p:cNvSpPr>
          <p:nvPr>
            <p:ph type="ftr" sz="quarter" idx="3"/>
          </p:nvPr>
        </p:nvSpPr>
        <p:spPr>
          <a:xfrm>
            <a:off x="3430800" y="5173727"/>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defTabSz="761970" fontAlgn="auto">
              <a:spcBef>
                <a:spcPts val="0"/>
              </a:spcBef>
              <a:spcAft>
                <a:spcPts val="0"/>
              </a:spcAft>
            </a:pPr>
            <a:endParaRPr lang="fi-FI">
              <a:solidFill>
                <a:prstClr val="black">
                  <a:tint val="75000"/>
                </a:prstClr>
              </a:solidFill>
              <a:ea typeface="+mn-ea"/>
            </a:endParaRPr>
          </a:p>
        </p:txBody>
      </p:sp>
      <p:sp>
        <p:nvSpPr>
          <p:cNvPr id="6" name="Slide Number Placeholder 5"/>
          <p:cNvSpPr>
            <a:spLocks noGrp="1"/>
          </p:cNvSpPr>
          <p:nvPr>
            <p:ph type="sldNum" sz="quarter" idx="4"/>
          </p:nvPr>
        </p:nvSpPr>
        <p:spPr>
          <a:xfrm>
            <a:off x="3430800" y="5386727"/>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defTabSz="761970" fontAlgn="auto">
              <a:spcBef>
                <a:spcPts val="0"/>
              </a:spcBef>
              <a:spcAft>
                <a:spcPts val="0"/>
              </a:spcAft>
            </a:pPr>
            <a:fld id="{52384017-E4DF-4A7A-8FA6-2DC68C3EB4D0}" type="slidenum">
              <a:rPr lang="fi-FI" smtClean="0">
                <a:solidFill>
                  <a:prstClr val="black">
                    <a:tint val="75000"/>
                  </a:prstClr>
                </a:solidFill>
                <a:ea typeface="+mn-ea"/>
              </a:rPr>
              <a:pPr defTabSz="761970" fontAlgn="auto">
                <a:spcBef>
                  <a:spcPts val="0"/>
                </a:spcBef>
                <a:spcAft>
                  <a:spcPts val="0"/>
                </a:spcAft>
              </a:pPr>
              <a:t>‹#›</a:t>
            </a:fld>
            <a:endParaRPr lang="fi-FI">
              <a:solidFill>
                <a:prstClr val="black">
                  <a:tint val="75000"/>
                </a:prstClr>
              </a:solidFill>
              <a:ea typeface="+mn-ea"/>
            </a:endParaRPr>
          </a:p>
        </p:txBody>
      </p:sp>
      <p:sp>
        <p:nvSpPr>
          <p:cNvPr id="10" name="Rectangle 9"/>
          <p:cNvSpPr/>
          <p:nvPr/>
        </p:nvSpPr>
        <p:spPr>
          <a:xfrm>
            <a:off x="571472" y="4897727"/>
            <a:ext cx="7988400" cy="540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fontAlgn="auto">
              <a:spcBef>
                <a:spcPts val="0"/>
              </a:spcBef>
              <a:spcAft>
                <a:spcPts val="0"/>
              </a:spcAft>
            </a:pPr>
            <a:endParaRPr lang="fi-FI">
              <a:solidFill>
                <a:prstClr val="white"/>
              </a:solidFill>
            </a:endParaRPr>
          </a:p>
        </p:txBody>
      </p:sp>
      <p:pic>
        <p:nvPicPr>
          <p:cNvPr id="11" name="Picture 10"/>
          <p:cNvPicPr>
            <a:picLocks noChangeAspect="1" noChangeArrowheads="1"/>
          </p:cNvPicPr>
          <p:nvPr userDrawn="1"/>
        </p:nvPicPr>
        <p:blipFill>
          <a:blip r:embed="rId8" cstate="print"/>
          <a:srcRect/>
          <a:stretch>
            <a:fillRect/>
          </a:stretch>
        </p:blipFill>
        <p:spPr bwMode="auto">
          <a:xfrm>
            <a:off x="516607" y="5046965"/>
            <a:ext cx="914400" cy="549011"/>
          </a:xfrm>
          <a:prstGeom prst="rect">
            <a:avLst/>
          </a:prstGeom>
          <a:noFill/>
          <a:ln w="12700">
            <a:noFill/>
            <a:miter lim="800000"/>
            <a:headEnd/>
            <a:tailEnd/>
          </a:ln>
        </p:spPr>
      </p:pic>
      <p:pic>
        <p:nvPicPr>
          <p:cNvPr id="12" name="Picture 11"/>
          <p:cNvPicPr>
            <a:picLocks noChangeAspect="1" noChangeArrowheads="1"/>
          </p:cNvPicPr>
          <p:nvPr userDrawn="1"/>
        </p:nvPicPr>
        <p:blipFill>
          <a:blip r:embed="rId9" cstate="print"/>
          <a:srcRect/>
          <a:stretch>
            <a:fillRect/>
          </a:stretch>
        </p:blipFill>
        <p:spPr bwMode="auto">
          <a:xfrm>
            <a:off x="1431007" y="5175947"/>
            <a:ext cx="1795462" cy="373063"/>
          </a:xfrm>
          <a:prstGeom prst="rect">
            <a:avLst/>
          </a:prstGeom>
          <a:noFill/>
          <a:ln w="12700">
            <a:noFill/>
            <a:miter lim="800000"/>
            <a:headEnd/>
            <a:tailEnd/>
          </a:ln>
        </p:spPr>
      </p:pic>
    </p:spTree>
    <p:extLst>
      <p:ext uri="{BB962C8B-B14F-4D97-AF65-F5344CB8AC3E}">
        <p14:creationId xmlns:p14="http://schemas.microsoft.com/office/powerpoint/2010/main" val="2330091999"/>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Lst>
  <p:timing>
    <p:tnLst>
      <p:par>
        <p:cTn id="1" dur="indefinite" restart="never" nodeType="tmRoot"/>
      </p:par>
    </p:tnLst>
  </p:timing>
  <p:hf sldNum="0" hdr="0" ftr="0" dt="0"/>
  <p:txStyles>
    <p:titleStyle>
      <a:lvl1pPr algn="l" defTabSz="761970" rtl="0" eaLnBrk="1" latinLnBrk="0" hangingPunct="1">
        <a:spcBef>
          <a:spcPct val="0"/>
        </a:spcBef>
        <a:buNone/>
        <a:defRPr sz="2667" b="1" kern="1200">
          <a:solidFill>
            <a:srgbClr val="FF7900"/>
          </a:solidFill>
          <a:latin typeface="Calibri" panose="020F0502020204030204" pitchFamily="34" charset="0"/>
          <a:ea typeface="+mj-ea"/>
          <a:cs typeface="+mj-cs"/>
        </a:defRPr>
      </a:lvl1pPr>
    </p:titleStyle>
    <p:bodyStyle>
      <a:lvl1pPr marL="285739" indent="-285739" algn="l" defTabSz="761970" rtl="0" eaLnBrk="1" latinLnBrk="0" hangingPunct="1">
        <a:spcBef>
          <a:spcPts val="500"/>
        </a:spcBef>
        <a:buFont typeface="Arial" pitchFamily="34" charset="0"/>
        <a:buChar char="•"/>
        <a:defRPr sz="1833" kern="1200">
          <a:solidFill>
            <a:schemeClr val="tx1"/>
          </a:solidFill>
          <a:latin typeface="Calibri" panose="020F0502020204030204" pitchFamily="34" charset="0"/>
          <a:ea typeface="+mn-ea"/>
          <a:cs typeface="+mn-cs"/>
        </a:defRPr>
      </a:lvl1pPr>
      <a:lvl2pPr marL="619100" indent="-238115" algn="l" defTabSz="761970" rtl="0" eaLnBrk="1" latinLnBrk="0" hangingPunct="1">
        <a:spcBef>
          <a:spcPts val="333"/>
        </a:spcBef>
        <a:buFont typeface="Arial" pitchFamily="34" charset="0"/>
        <a:buChar char="–"/>
        <a:defRPr sz="1500" kern="1200">
          <a:solidFill>
            <a:schemeClr val="tx1"/>
          </a:solidFill>
          <a:latin typeface="Calibri" panose="020F0502020204030204" pitchFamily="34" charset="0"/>
          <a:ea typeface="+mn-ea"/>
          <a:cs typeface="+mn-cs"/>
        </a:defRPr>
      </a:lvl2pPr>
      <a:lvl3pPr marL="952462" indent="-190492" algn="l" defTabSz="761970" rtl="0" eaLnBrk="1" latinLnBrk="0" hangingPunct="1">
        <a:spcBef>
          <a:spcPts val="333"/>
        </a:spcBef>
        <a:buFont typeface="Arial" pitchFamily="34" charset="0"/>
        <a:buChar char="•"/>
        <a:defRPr sz="1500" kern="1200">
          <a:solidFill>
            <a:schemeClr val="tx1"/>
          </a:solidFill>
          <a:latin typeface="+mn-lt"/>
          <a:ea typeface="+mn-ea"/>
          <a:cs typeface="+mn-cs"/>
        </a:defRPr>
      </a:lvl3pPr>
      <a:lvl4pPr marL="1333447" indent="-190492" algn="l" defTabSz="761970" rtl="0" eaLnBrk="1" latinLnBrk="0" hangingPunct="1">
        <a:spcBef>
          <a:spcPts val="333"/>
        </a:spcBef>
        <a:buFont typeface="Arial" pitchFamily="34" charset="0"/>
        <a:buChar char="–"/>
        <a:defRPr sz="1333" kern="1200">
          <a:solidFill>
            <a:schemeClr val="tx1"/>
          </a:solidFill>
          <a:latin typeface="+mn-lt"/>
          <a:ea typeface="+mn-ea"/>
          <a:cs typeface="+mn-cs"/>
        </a:defRPr>
      </a:lvl4pPr>
      <a:lvl5pPr marL="1714431" indent="-190492" algn="l" defTabSz="761970" rtl="0" eaLnBrk="1" latinLnBrk="0" hangingPunct="1">
        <a:spcBef>
          <a:spcPts val="250"/>
        </a:spcBef>
        <a:buFont typeface="Arial" pitchFamily="34" charset="0"/>
        <a:buChar char="•"/>
        <a:defRPr sz="11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solidFill>
                <a:prstClr val="black">
                  <a:tint val="75000"/>
                </a:prstClr>
              </a:solidFill>
            </a:endParaRP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solidFill>
                  <a:prstClr val="black">
                    <a:tint val="75000"/>
                  </a:prstClr>
                </a:solidFill>
              </a:rPr>
              <a:pPr>
                <a:defRPr/>
              </a:pPr>
              <a:t>27.5.2018</a:t>
            </a:fld>
            <a:endParaRPr lang="fi-FI">
              <a:solidFill>
                <a:prstClr val="black">
                  <a:tint val="75000"/>
                </a:prstClr>
              </a:solidFill>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915144008"/>
      </p:ext>
    </p:extLst>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solidFill>
                <a:prstClr val="black">
                  <a:tint val="75000"/>
                </a:prstClr>
              </a:solidFill>
            </a:endParaRPr>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solidFill>
                  <a:prstClr val="black">
                    <a:tint val="75000"/>
                  </a:prstClr>
                </a:solidFill>
              </a:rPr>
              <a:pPr>
                <a:defRPr/>
              </a:pPr>
              <a:t>27.5.2018</a:t>
            </a:fld>
            <a:endParaRPr lang="fi-FI">
              <a:solidFill>
                <a:prstClr val="black">
                  <a:tint val="75000"/>
                </a:prstClr>
              </a:solidFill>
            </a:endParaRPr>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3668800149"/>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644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737821"/>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4"/>
              </a:solidFill>
            </a:endParaRPr>
          </a:p>
        </p:txBody>
      </p:sp>
      <p:sp>
        <p:nvSpPr>
          <p:cNvPr id="10" name="Rectangle 9"/>
          <p:cNvSpPr/>
          <p:nvPr/>
        </p:nvSpPr>
        <p:spPr>
          <a:xfrm>
            <a:off x="687235" y="4579560"/>
            <a:ext cx="7620000" cy="12373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fontAlgn="auto">
              <a:spcBef>
                <a:spcPts val="0"/>
              </a:spcBef>
              <a:spcAft>
                <a:spcPts val="0"/>
              </a:spcAft>
            </a:pPr>
            <a:endParaRPr lang="fi-FI" dirty="0" err="1" smtClean="0">
              <a:solidFill>
                <a:prstClr val="white"/>
              </a:solidFill>
            </a:endParaRPr>
          </a:p>
        </p:txBody>
      </p:sp>
      <p:sp>
        <p:nvSpPr>
          <p:cNvPr id="2" name="Title 1"/>
          <p:cNvSpPr>
            <a:spLocks noGrp="1"/>
          </p:cNvSpPr>
          <p:nvPr>
            <p:ph type="title"/>
          </p:nvPr>
        </p:nvSpPr>
        <p:spPr>
          <a:xfrm>
            <a:off x="681561" y="227803"/>
            <a:ext cx="7988400" cy="589293"/>
          </a:xfrm>
        </p:spPr>
        <p:txBody>
          <a:bodyPr>
            <a:noAutofit/>
          </a:bodyPr>
          <a:lstStyle/>
          <a:p>
            <a:r>
              <a:rPr lang="fi-FI" sz="3600" smtClean="0">
                <a:solidFill>
                  <a:schemeClr val="accent2"/>
                </a:solidFill>
                <a:latin typeface="+mn-lt"/>
              </a:rPr>
              <a:t>Professors</a:t>
            </a:r>
            <a:br>
              <a:rPr lang="fi-FI" sz="3600" smtClean="0">
                <a:solidFill>
                  <a:schemeClr val="accent2"/>
                </a:solidFill>
                <a:latin typeface="+mn-lt"/>
              </a:rPr>
            </a:br>
            <a:endParaRPr lang="fi-FI" sz="3600">
              <a:solidFill>
                <a:schemeClr val="accent2"/>
              </a:solidFill>
              <a:latin typeface="+mn-lt"/>
            </a:endParaRPr>
          </a:p>
        </p:txBody>
      </p:sp>
      <p:pic>
        <p:nvPicPr>
          <p:cNvPr id="4" name="Picture 3"/>
          <p:cNvPicPr>
            <a:picLocks noChangeAspect="1"/>
          </p:cNvPicPr>
          <p:nvPr/>
        </p:nvPicPr>
        <p:blipFill>
          <a:blip r:embed="rId3"/>
          <a:stretch>
            <a:fillRect/>
          </a:stretch>
        </p:blipFill>
        <p:spPr>
          <a:xfrm>
            <a:off x="851032" y="993136"/>
            <a:ext cx="1200133" cy="1466830"/>
          </a:xfrm>
          <a:prstGeom prst="rect">
            <a:avLst/>
          </a:prstGeom>
        </p:spPr>
      </p:pic>
      <p:pic>
        <p:nvPicPr>
          <p:cNvPr id="5" name="Picture 4"/>
          <p:cNvPicPr>
            <a:picLocks noChangeAspect="1"/>
          </p:cNvPicPr>
          <p:nvPr/>
        </p:nvPicPr>
        <p:blipFill>
          <a:blip r:embed="rId4"/>
          <a:stretch>
            <a:fillRect/>
          </a:stretch>
        </p:blipFill>
        <p:spPr>
          <a:xfrm>
            <a:off x="6493454" y="953302"/>
            <a:ext cx="1072462" cy="1546678"/>
          </a:xfrm>
          <a:prstGeom prst="rect">
            <a:avLst/>
          </a:prstGeom>
        </p:spPr>
      </p:pic>
      <p:pic>
        <p:nvPicPr>
          <p:cNvPr id="6" name="Picture 5"/>
          <p:cNvPicPr>
            <a:picLocks noChangeAspect="1"/>
          </p:cNvPicPr>
          <p:nvPr/>
        </p:nvPicPr>
        <p:blipFill>
          <a:blip r:embed="rId5"/>
          <a:stretch>
            <a:fillRect/>
          </a:stretch>
        </p:blipFill>
        <p:spPr>
          <a:xfrm>
            <a:off x="4626235" y="969071"/>
            <a:ext cx="1227061" cy="1488833"/>
          </a:xfrm>
          <a:prstGeom prst="rect">
            <a:avLst/>
          </a:prstGeom>
        </p:spPr>
      </p:pic>
      <p:pic>
        <p:nvPicPr>
          <p:cNvPr id="7" name="Picture 6"/>
          <p:cNvPicPr>
            <a:picLocks noChangeAspect="1"/>
          </p:cNvPicPr>
          <p:nvPr/>
        </p:nvPicPr>
        <p:blipFill>
          <a:blip r:embed="rId6"/>
          <a:stretch>
            <a:fillRect/>
          </a:stretch>
        </p:blipFill>
        <p:spPr>
          <a:xfrm>
            <a:off x="1030507" y="3348132"/>
            <a:ext cx="1021647" cy="1334052"/>
          </a:xfrm>
          <a:prstGeom prst="rect">
            <a:avLst/>
          </a:prstGeom>
        </p:spPr>
      </p:pic>
      <p:pic>
        <p:nvPicPr>
          <p:cNvPr id="8" name="Picture 7"/>
          <p:cNvPicPr>
            <a:picLocks noChangeAspect="1"/>
          </p:cNvPicPr>
          <p:nvPr/>
        </p:nvPicPr>
        <p:blipFill>
          <a:blip r:embed="rId7"/>
          <a:stretch>
            <a:fillRect/>
          </a:stretch>
        </p:blipFill>
        <p:spPr>
          <a:xfrm>
            <a:off x="6647136" y="3441173"/>
            <a:ext cx="892833" cy="1247339"/>
          </a:xfrm>
          <a:prstGeom prst="rect">
            <a:avLst/>
          </a:prstGeom>
        </p:spPr>
      </p:pic>
      <p:sp>
        <p:nvSpPr>
          <p:cNvPr id="9" name="Rectangle 8"/>
          <p:cNvSpPr/>
          <p:nvPr/>
        </p:nvSpPr>
        <p:spPr>
          <a:xfrm>
            <a:off x="5532106" y="4717707"/>
            <a:ext cx="2995571" cy="108012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dirty="0">
                <a:solidFill>
                  <a:prstClr val="black"/>
                </a:solidFill>
              </a:rPr>
              <a:t>Risto Lahdelma </a:t>
            </a:r>
            <a:br>
              <a:rPr lang="fi-FI" sz="1333" b="1" dirty="0">
                <a:solidFill>
                  <a:prstClr val="black"/>
                </a:solidFill>
              </a:rPr>
            </a:br>
            <a:r>
              <a:rPr lang="fi-FI" sz="1333" b="1" dirty="0">
                <a:solidFill>
                  <a:prstClr val="black"/>
                </a:solidFill>
              </a:rPr>
              <a:t>(9/2017 </a:t>
            </a:r>
            <a:r>
              <a:rPr lang="fi-FI" sz="1333" b="1" dirty="0">
                <a:solidFill>
                  <a:prstClr val="black"/>
                </a:solidFill>
                <a:sym typeface="Wingdings" panose="05000000000000000000" pitchFamily="2" charset="2"/>
              </a:rPr>
              <a:t>, </a:t>
            </a:r>
            <a:r>
              <a:rPr lang="fi-FI" sz="1333" b="1" dirty="0">
                <a:solidFill>
                  <a:prstClr val="black"/>
                </a:solidFill>
              </a:rPr>
              <a:t>50% </a:t>
            </a:r>
            <a:r>
              <a:rPr lang="fi-FI" sz="1333" b="1" err="1">
                <a:solidFill>
                  <a:prstClr val="black"/>
                </a:solidFill>
              </a:rPr>
              <a:t>double</a:t>
            </a:r>
            <a:r>
              <a:rPr lang="fi-FI" sz="1333" b="1">
                <a:solidFill>
                  <a:prstClr val="black"/>
                </a:solidFill>
              </a:rPr>
              <a:t> affiliation</a:t>
            </a:r>
            <a:r>
              <a:rPr lang="fi-FI" sz="1333" b="1">
                <a:solidFill>
                  <a:prstClr val="black"/>
                </a:solidFill>
                <a:sym typeface="Wingdings" panose="05000000000000000000" pitchFamily="2" charset="2"/>
              </a:rPr>
              <a:t>) </a:t>
            </a:r>
            <a:endParaRPr lang="fi-FI" sz="1333" b="1"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err="1">
                <a:solidFill>
                  <a:prstClr val="black"/>
                </a:solidFill>
              </a:rPr>
              <a:t>Linear</a:t>
            </a:r>
            <a:r>
              <a:rPr lang="fi-FI" sz="1333" dirty="0">
                <a:solidFill>
                  <a:prstClr val="black"/>
                </a:solidFill>
              </a:rPr>
              <a:t> </a:t>
            </a:r>
            <a:r>
              <a:rPr lang="fi-FI" sz="1333" dirty="0" err="1">
                <a:solidFill>
                  <a:prstClr val="black"/>
                </a:solidFill>
              </a:rPr>
              <a:t>programming</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a:solidFill>
                  <a:prstClr val="black"/>
                </a:solidFill>
              </a:rPr>
              <a:t>Energy </a:t>
            </a:r>
            <a:r>
              <a:rPr lang="fi-FI" sz="1333" dirty="0" err="1">
                <a:solidFill>
                  <a:prstClr val="black"/>
                </a:solidFill>
              </a:rPr>
              <a:t>modelling</a:t>
            </a:r>
            <a:endParaRPr lang="fi-FI" sz="1333" dirty="0">
              <a:solidFill>
                <a:prstClr val="black"/>
              </a:solidFill>
            </a:endParaRPr>
          </a:p>
        </p:txBody>
      </p:sp>
      <p:sp>
        <p:nvSpPr>
          <p:cNvPr id="11" name="Rectangle 10"/>
          <p:cNvSpPr/>
          <p:nvPr/>
        </p:nvSpPr>
        <p:spPr>
          <a:xfrm>
            <a:off x="793097" y="2486426"/>
            <a:ext cx="1975417" cy="9706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a:solidFill>
                  <a:prstClr val="black"/>
                </a:solidFill>
              </a:rPr>
              <a:t>Harri Ehtamo</a:t>
            </a:r>
            <a:endParaRPr lang="fi-FI" sz="1333">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a:solidFill>
                  <a:prstClr val="black"/>
                </a:solidFill>
              </a:rPr>
              <a:t>Optimization</a:t>
            </a:r>
          </a:p>
          <a:p>
            <a:pPr marL="149484" indent="-149484" defTabSz="761970" fontAlgn="auto">
              <a:spcBef>
                <a:spcPts val="0"/>
              </a:spcBef>
              <a:spcAft>
                <a:spcPts val="0"/>
              </a:spcAft>
              <a:buFont typeface="Arial" panose="020B0604020202020204" pitchFamily="34" charset="0"/>
              <a:buChar char="•"/>
            </a:pPr>
            <a:r>
              <a:rPr lang="fi-FI" sz="1333">
                <a:solidFill>
                  <a:prstClr val="black"/>
                </a:solidFill>
              </a:rPr>
              <a:t>Game theory</a:t>
            </a:r>
            <a:endParaRPr lang="fi-FI" sz="1333" dirty="0" err="1">
              <a:solidFill>
                <a:prstClr val="black"/>
              </a:solidFill>
            </a:endParaRPr>
          </a:p>
        </p:txBody>
      </p:sp>
      <p:sp>
        <p:nvSpPr>
          <p:cNvPr id="12" name="Rectangle 11"/>
          <p:cNvSpPr/>
          <p:nvPr/>
        </p:nvSpPr>
        <p:spPr>
          <a:xfrm>
            <a:off x="4527271" y="2493919"/>
            <a:ext cx="2721254" cy="9706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dirty="0">
                <a:solidFill>
                  <a:prstClr val="black"/>
                </a:solidFill>
              </a:rPr>
              <a:t>Ahti Salo</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err="1">
                <a:solidFill>
                  <a:prstClr val="black"/>
                </a:solidFill>
              </a:rPr>
              <a:t>Risk</a:t>
            </a:r>
            <a:r>
              <a:rPr lang="fi-FI" sz="1333" dirty="0">
                <a:solidFill>
                  <a:prstClr val="black"/>
                </a:solidFill>
              </a:rPr>
              <a:t> and </a:t>
            </a:r>
            <a:r>
              <a:rPr lang="fi-FI" sz="1333" dirty="0" err="1">
                <a:solidFill>
                  <a:prstClr val="black"/>
                </a:solidFill>
              </a:rPr>
              <a:t>decision</a:t>
            </a:r>
            <a:r>
              <a:rPr lang="fi-FI" sz="1333" dirty="0">
                <a:solidFill>
                  <a:prstClr val="black"/>
                </a:solidFill>
              </a:rPr>
              <a:t> </a:t>
            </a:r>
            <a:br>
              <a:rPr lang="fi-FI" sz="1333" dirty="0">
                <a:solidFill>
                  <a:prstClr val="black"/>
                </a:solidFill>
              </a:rPr>
            </a:br>
            <a:r>
              <a:rPr lang="fi-FI" sz="1333" dirty="0" err="1">
                <a:solidFill>
                  <a:prstClr val="black"/>
                </a:solidFill>
              </a:rPr>
              <a:t>analysis</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err="1">
                <a:solidFill>
                  <a:prstClr val="black"/>
                </a:solidFill>
              </a:rPr>
              <a:t>Foresight</a:t>
            </a:r>
            <a:r>
              <a:rPr lang="fi-FI" sz="1333" dirty="0">
                <a:solidFill>
                  <a:prstClr val="black"/>
                </a:solidFill>
              </a:rPr>
              <a:t> and </a:t>
            </a:r>
            <a:r>
              <a:rPr lang="fi-FI" sz="1333" dirty="0" err="1">
                <a:solidFill>
                  <a:prstClr val="black"/>
                </a:solidFill>
              </a:rPr>
              <a:t>innovation</a:t>
            </a:r>
            <a:endParaRPr lang="fi-FI" sz="1333" dirty="0">
              <a:solidFill>
                <a:prstClr val="black"/>
              </a:solidFill>
            </a:endParaRPr>
          </a:p>
        </p:txBody>
      </p:sp>
      <p:sp>
        <p:nvSpPr>
          <p:cNvPr id="13" name="Rectangle 12"/>
          <p:cNvSpPr/>
          <p:nvPr/>
        </p:nvSpPr>
        <p:spPr>
          <a:xfrm>
            <a:off x="765483" y="4657700"/>
            <a:ext cx="2606384" cy="97066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dirty="0">
                <a:solidFill>
                  <a:prstClr val="black"/>
                </a:solidFill>
              </a:rPr>
              <a:t>Raimo </a:t>
            </a:r>
            <a:r>
              <a:rPr lang="fi-FI" sz="1333" b="1">
                <a:solidFill>
                  <a:prstClr val="black"/>
                </a:solidFill>
              </a:rPr>
              <a:t>Hämäläinen </a:t>
            </a:r>
            <a:br>
              <a:rPr lang="fi-FI" sz="1333" b="1">
                <a:solidFill>
                  <a:prstClr val="black"/>
                </a:solidFill>
              </a:rPr>
            </a:br>
            <a:r>
              <a:rPr lang="fi-FI" sz="1333" b="1">
                <a:solidFill>
                  <a:prstClr val="black"/>
                </a:solidFill>
              </a:rPr>
              <a:t>(emeritus </a:t>
            </a:r>
            <a:r>
              <a:rPr lang="fi-FI" sz="1333" b="1" dirty="0">
                <a:solidFill>
                  <a:prstClr val="black"/>
                </a:solidFill>
              </a:rPr>
              <a:t>8/2016 </a:t>
            </a:r>
            <a:r>
              <a:rPr lang="fi-FI" sz="1333" b="1" dirty="0">
                <a:solidFill>
                  <a:prstClr val="black"/>
                </a:solidFill>
                <a:sym typeface="Wingdings" panose="05000000000000000000" pitchFamily="2" charset="2"/>
              </a:rPr>
              <a:t></a:t>
            </a:r>
            <a:r>
              <a:rPr lang="fi-FI" sz="1333" b="1" dirty="0">
                <a:solidFill>
                  <a:prstClr val="black"/>
                </a:solidFill>
              </a:rPr>
              <a:t>)</a:t>
            </a:r>
          </a:p>
          <a:p>
            <a:pPr marL="238115" indent="-238115" defTabSz="761970" fontAlgn="auto">
              <a:spcBef>
                <a:spcPts val="0"/>
              </a:spcBef>
              <a:spcAft>
                <a:spcPts val="0"/>
              </a:spcAft>
              <a:buFont typeface="Arial" panose="020B0604020202020204" pitchFamily="34" charset="0"/>
              <a:buChar char="•"/>
            </a:pPr>
            <a:r>
              <a:rPr lang="fi-FI" sz="1333" dirty="0" err="1">
                <a:solidFill>
                  <a:prstClr val="black"/>
                </a:solidFill>
              </a:rPr>
              <a:t>Environmental</a:t>
            </a:r>
            <a:r>
              <a:rPr lang="fi-FI" sz="1333" dirty="0">
                <a:solidFill>
                  <a:prstClr val="black"/>
                </a:solidFill>
              </a:rPr>
              <a:t> </a:t>
            </a:r>
            <a:r>
              <a:rPr lang="fi-FI" sz="1333" dirty="0" err="1">
                <a:solidFill>
                  <a:prstClr val="black"/>
                </a:solidFill>
              </a:rPr>
              <a:t>decision</a:t>
            </a:r>
            <a:r>
              <a:rPr lang="fi-FI" sz="1333" dirty="0">
                <a:solidFill>
                  <a:prstClr val="black"/>
                </a:solidFill>
              </a:rPr>
              <a:t> </a:t>
            </a:r>
            <a:r>
              <a:rPr lang="fi-FI" sz="1333" dirty="0" err="1">
                <a:solidFill>
                  <a:prstClr val="black"/>
                </a:solidFill>
              </a:rPr>
              <a:t>making</a:t>
            </a:r>
            <a:endParaRPr lang="fi-FI" sz="1333" dirty="0">
              <a:solidFill>
                <a:prstClr val="black"/>
              </a:solidFill>
            </a:endParaRPr>
          </a:p>
          <a:p>
            <a:pPr marL="238115" indent="-238115" defTabSz="761970" fontAlgn="auto">
              <a:spcBef>
                <a:spcPts val="0"/>
              </a:spcBef>
              <a:spcAft>
                <a:spcPts val="0"/>
              </a:spcAft>
              <a:buFont typeface="Arial" panose="020B0604020202020204" pitchFamily="34" charset="0"/>
              <a:buChar char="•"/>
            </a:pPr>
            <a:r>
              <a:rPr lang="fi-FI" sz="1333" dirty="0">
                <a:solidFill>
                  <a:prstClr val="black"/>
                </a:solidFill>
              </a:rPr>
              <a:t>Systems </a:t>
            </a:r>
            <a:r>
              <a:rPr lang="fi-FI" sz="1333" dirty="0" err="1">
                <a:solidFill>
                  <a:prstClr val="black"/>
                </a:solidFill>
              </a:rPr>
              <a:t>intelligence</a:t>
            </a:r>
            <a:endParaRPr lang="fi-FI" sz="1333" dirty="0">
              <a:solidFill>
                <a:prstClr val="black"/>
              </a:solidFill>
            </a:endParaRPr>
          </a:p>
        </p:txBody>
      </p:sp>
      <p:sp>
        <p:nvSpPr>
          <p:cNvPr id="14" name="Rectangle 13"/>
          <p:cNvSpPr/>
          <p:nvPr/>
        </p:nvSpPr>
        <p:spPr>
          <a:xfrm>
            <a:off x="6497017" y="2509586"/>
            <a:ext cx="1975417" cy="970663"/>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a:solidFill>
                  <a:prstClr val="black"/>
                </a:solidFill>
              </a:rPr>
              <a:t>Kai Virtanen</a:t>
            </a:r>
          </a:p>
          <a:p>
            <a:pPr marL="238115" indent="-238115" defTabSz="761970" fontAlgn="auto">
              <a:spcBef>
                <a:spcPts val="0"/>
              </a:spcBef>
              <a:spcAft>
                <a:spcPts val="0"/>
              </a:spcAft>
              <a:buFont typeface="Arial" panose="020B0604020202020204" pitchFamily="34" charset="0"/>
              <a:buChar char="•"/>
            </a:pPr>
            <a:r>
              <a:rPr lang="fi-FI" sz="1333">
                <a:solidFill>
                  <a:prstClr val="black"/>
                </a:solidFill>
              </a:rPr>
              <a:t>Operations </a:t>
            </a:r>
            <a:br>
              <a:rPr lang="fi-FI" sz="1333">
                <a:solidFill>
                  <a:prstClr val="black"/>
                </a:solidFill>
              </a:rPr>
            </a:br>
            <a:r>
              <a:rPr lang="fi-FI" sz="1333">
                <a:solidFill>
                  <a:prstClr val="black"/>
                </a:solidFill>
              </a:rPr>
              <a:t>research in defence</a:t>
            </a:r>
            <a:endParaRPr lang="fi-FI" sz="1333" dirty="0" err="1">
              <a:solidFill>
                <a:prstClr val="black"/>
              </a:solidFill>
            </a:endParaRPr>
          </a:p>
        </p:txBody>
      </p:sp>
      <p:sp>
        <p:nvSpPr>
          <p:cNvPr id="16" name="Rectangle 15"/>
          <p:cNvSpPr/>
          <p:nvPr/>
        </p:nvSpPr>
        <p:spPr>
          <a:xfrm>
            <a:off x="2447505" y="2493919"/>
            <a:ext cx="2502415" cy="9706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dirty="0">
                <a:solidFill>
                  <a:prstClr val="black"/>
                </a:solidFill>
              </a:rPr>
              <a:t>Fabricio Oliveira </a:t>
            </a:r>
            <a:br>
              <a:rPr lang="fi-FI" sz="1333" b="1" dirty="0">
                <a:solidFill>
                  <a:prstClr val="black"/>
                </a:solidFill>
              </a:rPr>
            </a:br>
            <a:r>
              <a:rPr lang="fi-FI" sz="1333" b="1" dirty="0">
                <a:solidFill>
                  <a:prstClr val="black"/>
                </a:solidFill>
              </a:rPr>
              <a:t>(9/2017 </a:t>
            </a:r>
            <a:r>
              <a:rPr lang="fi-FI" sz="1333" b="1" dirty="0">
                <a:solidFill>
                  <a:prstClr val="black"/>
                </a:solidFill>
                <a:sym typeface="Wingdings 3" panose="05040102010807070707" pitchFamily="18" charset="2"/>
              </a:rPr>
              <a:t>)</a:t>
            </a:r>
            <a:r>
              <a:rPr lang="fi-FI" sz="1333" b="1" dirty="0">
                <a:solidFill>
                  <a:prstClr val="black"/>
                </a:solidFill>
              </a:rPr>
              <a:t> </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err="1">
                <a:solidFill>
                  <a:prstClr val="black"/>
                </a:solidFill>
              </a:rPr>
              <a:t>Stochastic</a:t>
            </a:r>
            <a:r>
              <a:rPr lang="fi-FI" sz="1333" dirty="0">
                <a:solidFill>
                  <a:prstClr val="black"/>
                </a:solidFill>
              </a:rPr>
              <a:t> </a:t>
            </a:r>
            <a:r>
              <a:rPr lang="fi-FI" sz="1333" dirty="0" err="1">
                <a:solidFill>
                  <a:prstClr val="black"/>
                </a:solidFill>
              </a:rPr>
              <a:t>optimization</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a:solidFill>
                  <a:prstClr val="black"/>
                </a:solidFill>
              </a:rPr>
              <a:t>Supply </a:t>
            </a:r>
            <a:r>
              <a:rPr lang="fi-FI" sz="1333" dirty="0" err="1">
                <a:solidFill>
                  <a:prstClr val="black"/>
                </a:solidFill>
              </a:rPr>
              <a:t>chain</a:t>
            </a:r>
            <a:r>
              <a:rPr lang="fi-FI" sz="1333" dirty="0">
                <a:solidFill>
                  <a:prstClr val="black"/>
                </a:solidFill>
              </a:rPr>
              <a:t> </a:t>
            </a:r>
            <a:r>
              <a:rPr lang="fi-FI" sz="1333" dirty="0" err="1">
                <a:solidFill>
                  <a:prstClr val="black"/>
                </a:solidFill>
              </a:rPr>
              <a:t>mgmt</a:t>
            </a:r>
            <a:endParaRPr lang="fi-FI" sz="1333" dirty="0">
              <a:solidFill>
                <a:prstClr val="black"/>
              </a:solidFill>
            </a:endParaRPr>
          </a:p>
        </p:txBody>
      </p:sp>
      <p:pic>
        <p:nvPicPr>
          <p:cNvPr id="20" name="Picture 19"/>
          <p:cNvPicPr>
            <a:picLocks noChangeAspect="1"/>
          </p:cNvPicPr>
          <p:nvPr/>
        </p:nvPicPr>
        <p:blipFill>
          <a:blip r:embed="rId8"/>
          <a:stretch>
            <a:fillRect/>
          </a:stretch>
        </p:blipFill>
        <p:spPr>
          <a:xfrm>
            <a:off x="2552900" y="974263"/>
            <a:ext cx="1204129" cy="1498973"/>
          </a:xfrm>
          <a:prstGeom prst="rect">
            <a:avLst/>
          </a:prstGeom>
        </p:spPr>
      </p:pic>
      <p:sp>
        <p:nvSpPr>
          <p:cNvPr id="17" name="Rectangle 16"/>
          <p:cNvSpPr/>
          <p:nvPr/>
        </p:nvSpPr>
        <p:spPr>
          <a:xfrm>
            <a:off x="3371867" y="4767158"/>
            <a:ext cx="2721254" cy="9706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61970" fontAlgn="auto">
              <a:spcBef>
                <a:spcPts val="0"/>
              </a:spcBef>
              <a:spcAft>
                <a:spcPts val="0"/>
              </a:spcAft>
            </a:pPr>
            <a:r>
              <a:rPr lang="fi-FI" sz="1333" b="1" dirty="0">
                <a:solidFill>
                  <a:prstClr val="black"/>
                </a:solidFill>
              </a:rPr>
              <a:t>Antti Punkka (12/2017 </a:t>
            </a:r>
            <a:r>
              <a:rPr lang="fi-FI" sz="1333" b="1" dirty="0">
                <a:solidFill>
                  <a:prstClr val="black"/>
                </a:solidFill>
                <a:sym typeface="Wingdings 3" panose="05040102010807070707" pitchFamily="18" charset="2"/>
              </a:rPr>
              <a:t>)</a:t>
            </a:r>
            <a:r>
              <a:rPr lang="fi-FI" sz="1333" b="1" dirty="0">
                <a:solidFill>
                  <a:prstClr val="black"/>
                </a:solidFill>
              </a:rPr>
              <a:t> </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err="1">
                <a:solidFill>
                  <a:prstClr val="black"/>
                </a:solidFill>
              </a:rPr>
              <a:t>Decision</a:t>
            </a:r>
            <a:r>
              <a:rPr lang="fi-FI" sz="1333" dirty="0">
                <a:solidFill>
                  <a:prstClr val="black"/>
                </a:solidFill>
              </a:rPr>
              <a:t> </a:t>
            </a:r>
            <a:r>
              <a:rPr lang="fi-FI" sz="1333" dirty="0" err="1">
                <a:solidFill>
                  <a:prstClr val="black"/>
                </a:solidFill>
              </a:rPr>
              <a:t>analysis</a:t>
            </a:r>
            <a:endParaRPr lang="fi-FI" sz="1333" dirty="0">
              <a:solidFill>
                <a:prstClr val="black"/>
              </a:solidFill>
            </a:endParaRPr>
          </a:p>
          <a:p>
            <a:pPr marL="149484" indent="-149484" defTabSz="761970" fontAlgn="auto">
              <a:spcBef>
                <a:spcPts val="0"/>
              </a:spcBef>
              <a:spcAft>
                <a:spcPts val="0"/>
              </a:spcAft>
              <a:buFont typeface="Arial" panose="020B0604020202020204" pitchFamily="34" charset="0"/>
              <a:buChar char="•"/>
            </a:pPr>
            <a:r>
              <a:rPr lang="fi-FI" sz="1333" dirty="0">
                <a:solidFill>
                  <a:prstClr val="black"/>
                </a:solidFill>
              </a:rPr>
              <a:t>Resource management</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6629" y="3461813"/>
            <a:ext cx="1006664" cy="1315901"/>
          </a:xfrm>
          <a:prstGeom prst="rect">
            <a:avLst/>
          </a:prstGeom>
        </p:spPr>
      </p:pic>
    </p:spTree>
    <p:extLst>
      <p:ext uri="{BB962C8B-B14F-4D97-AF65-F5344CB8AC3E}">
        <p14:creationId xmlns:p14="http://schemas.microsoft.com/office/powerpoint/2010/main" val="1205270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orakulmio 3"/>
          <p:cNvSpPr/>
          <p:nvPr/>
        </p:nvSpPr>
        <p:spPr>
          <a:xfrm>
            <a:off x="-5655" y="913284"/>
            <a:ext cx="4361631" cy="3690000"/>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prstGeom prst="rect">
            <a:avLst/>
          </a:prstGeom>
        </p:spPr>
        <p:txBody>
          <a:bodyPr/>
          <a:lstStyle/>
          <a:p>
            <a:r>
              <a:rPr lang="en-GB" spc="0"/>
              <a:t>Towards an innovative society</a:t>
            </a:r>
            <a:endParaRPr lang="en-GB" spc="0" dirty="0"/>
          </a:p>
        </p:txBody>
      </p:sp>
      <p:sp>
        <p:nvSpPr>
          <p:cNvPr id="3" name="Content Placeholder 2"/>
          <p:cNvSpPr>
            <a:spLocks noGrp="1"/>
          </p:cNvSpPr>
          <p:nvPr>
            <p:ph sz="quarter" idx="14"/>
          </p:nvPr>
        </p:nvSpPr>
        <p:spPr>
          <a:xfrm>
            <a:off x="468314" y="1152000"/>
            <a:ext cx="3671638" cy="3180354"/>
          </a:xfrm>
          <a:prstGeom prst="rect">
            <a:avLst/>
          </a:prstGeom>
        </p:spPr>
        <p:txBody>
          <a:bodyPr/>
          <a:lstStyle/>
          <a:p>
            <a:pPr>
              <a:lnSpc>
                <a:spcPts val="2300"/>
              </a:lnSpc>
            </a:pPr>
            <a:r>
              <a:rPr lang="en-GB" sz="1700" b="0" dirty="0">
                <a:latin typeface="Georgia" panose="02040502050405020303" pitchFamily="18" charset="0"/>
              </a:rPr>
              <a:t>Aalto University was established in 2010 as the spearhead project of Finland’s university reform. </a:t>
            </a:r>
            <a:r>
              <a:rPr lang="en-GB" sz="1700" dirty="0"/>
              <a:t>It </a:t>
            </a:r>
            <a:r>
              <a:rPr lang="en-GB" sz="1700" b="0" dirty="0">
                <a:latin typeface="Georgia" panose="02040502050405020303" pitchFamily="18" charset="0"/>
              </a:rPr>
              <a:t>was given the national mission of strengthening Finland's innovative capability through research, arts and education.</a:t>
            </a:r>
          </a:p>
          <a:p>
            <a:pPr>
              <a:lnSpc>
                <a:spcPts val="2300"/>
              </a:lnSpc>
              <a:spcBef>
                <a:spcPts val="0"/>
              </a:spcBef>
            </a:pPr>
            <a:endParaRPr lang="en-GB" sz="1700" b="0" dirty="0">
              <a:latin typeface="Georgia" panose="02040502050405020303" pitchFamily="18" charset="0"/>
            </a:endParaRPr>
          </a:p>
          <a:p>
            <a:pPr>
              <a:lnSpc>
                <a:spcPts val="2300"/>
              </a:lnSpc>
              <a:spcBef>
                <a:spcPts val="0"/>
              </a:spcBef>
            </a:pPr>
            <a:r>
              <a:rPr lang="en-GB" sz="1700" b="0" dirty="0">
                <a:latin typeface="Georgia" panose="02040502050405020303" pitchFamily="18" charset="0"/>
              </a:rPr>
              <a:t>The university was named in honour of </a:t>
            </a:r>
            <a:r>
              <a:rPr lang="en-GB" sz="1700" b="1" i="1">
                <a:latin typeface="Georgia" panose="02040502050405020303" pitchFamily="18" charset="0"/>
              </a:rPr>
              <a:t>Alvar Aalto</a:t>
            </a:r>
            <a:r>
              <a:rPr lang="en-GB" sz="1700" b="0">
                <a:latin typeface="Georgia" panose="02040502050405020303" pitchFamily="18" charset="0"/>
              </a:rPr>
              <a:t>, </a:t>
            </a:r>
            <a:r>
              <a:rPr lang="en-GB" sz="1700" b="0" dirty="0">
                <a:latin typeface="Georgia" panose="02040502050405020303" pitchFamily="18" charset="0"/>
              </a:rPr>
              <a:t>the famous Finnish architect.</a:t>
            </a:r>
          </a:p>
          <a:p>
            <a:pPr marL="342900" indent="-342900">
              <a:buFont typeface="Arial" panose="020B0604020202020204" pitchFamily="34" charset="0"/>
              <a:buChar char="•"/>
            </a:pPr>
            <a:endParaRPr lang="en-GB" sz="1700" b="0" dirty="0">
              <a:latin typeface="Georgia" panose="02040502050405020303" pitchFamily="18" charset="0"/>
            </a:endParaRPr>
          </a:p>
        </p:txBody>
      </p:sp>
    </p:spTree>
    <p:extLst>
      <p:ext uri="{BB962C8B-B14F-4D97-AF65-F5344CB8AC3E}">
        <p14:creationId xmlns:p14="http://schemas.microsoft.com/office/powerpoint/2010/main" val="351625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2"/>
            <a:ext cx="8136135" cy="1296243"/>
          </a:xfrm>
        </p:spPr>
        <p:txBody>
          <a:bodyPr/>
          <a:lstStyle/>
          <a:p>
            <a:r>
              <a:rPr lang="en-GB" spc="0"/>
              <a:t>More than 150 years of wellbeing, innovation and entrepreneurship</a:t>
            </a:r>
            <a:endParaRPr lang="en-GB" spc="0" dirty="0"/>
          </a:p>
        </p:txBody>
      </p:sp>
      <p:sp>
        <p:nvSpPr>
          <p:cNvPr id="5" name="Tekstiruutu 4"/>
          <p:cNvSpPr txBox="1"/>
          <p:nvPr/>
        </p:nvSpPr>
        <p:spPr>
          <a:xfrm>
            <a:off x="468313" y="1347654"/>
            <a:ext cx="6335935" cy="1138773"/>
          </a:xfrm>
          <a:prstGeom prst="rect">
            <a:avLst/>
          </a:prstGeom>
          <a:noFill/>
        </p:spPr>
        <p:txBody>
          <a:bodyPr wrap="square" lIns="0" tIns="0" rIns="0" bIns="0" rtlCol="0">
            <a:spAutoFit/>
          </a:bodyPr>
          <a:lstStyle/>
          <a:p>
            <a:r>
              <a:rPr lang="en-GB">
                <a:latin typeface="Georgia" panose="02040502050405020303" pitchFamily="18" charset="0"/>
              </a:rPr>
              <a:t>Aalto University can draw on the unique expertise of Helsinki University of Technology, the University of Art and Design Helsinki and the Helsinki School of Economics.</a:t>
            </a:r>
          </a:p>
          <a:p>
            <a:endParaRPr lang="en-GB" sz="2000" b="1">
              <a:latin typeface="Georgia" panose="02040502050405020303" pitchFamily="18" charset="0"/>
            </a:endParaRPr>
          </a:p>
        </p:txBody>
      </p:sp>
      <p:pic>
        <p:nvPicPr>
          <p:cNvPr id="13" name="Kuva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313" y="2461269"/>
            <a:ext cx="3181579" cy="2340000"/>
          </a:xfrm>
          <a:prstGeom prst="rect">
            <a:avLst/>
          </a:prstGeom>
        </p:spPr>
      </p:pic>
      <p:pic>
        <p:nvPicPr>
          <p:cNvPr id="15" name="Kuva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51919" y="2461269"/>
            <a:ext cx="4680893" cy="2340447"/>
          </a:xfrm>
          <a:prstGeom prst="rect">
            <a:avLst/>
          </a:prstGeom>
        </p:spPr>
      </p:pic>
    </p:spTree>
    <p:extLst>
      <p:ext uri="{BB962C8B-B14F-4D97-AF65-F5344CB8AC3E}">
        <p14:creationId xmlns:p14="http://schemas.microsoft.com/office/powerpoint/2010/main" val="2161586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7272039" cy="504155"/>
          </a:xfrm>
        </p:spPr>
        <p:txBody>
          <a:bodyPr/>
          <a:lstStyle/>
          <a:p>
            <a:r>
              <a:rPr lang="en-GB" dirty="0"/>
              <a:t>Key figures</a:t>
            </a:r>
          </a:p>
        </p:txBody>
      </p:sp>
      <p:cxnSp>
        <p:nvCxnSpPr>
          <p:cNvPr id="31" name="Suora yhdysviiva 30"/>
          <p:cNvCxnSpPr/>
          <p:nvPr/>
        </p:nvCxnSpPr>
        <p:spPr>
          <a:xfrm>
            <a:off x="3419872" y="985292"/>
            <a:ext cx="0" cy="864096"/>
          </a:xfrm>
          <a:prstGeom prst="line">
            <a:avLst/>
          </a:prstGeom>
          <a:ln w="2222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Kuva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136" y="2589664"/>
            <a:ext cx="2807544" cy="758175"/>
          </a:xfrm>
          <a:prstGeom prst="rect">
            <a:avLst/>
          </a:prstGeom>
        </p:spPr>
      </p:pic>
      <p:sp>
        <p:nvSpPr>
          <p:cNvPr id="8" name="Tekstiruutu 7"/>
          <p:cNvSpPr txBox="1"/>
          <p:nvPr/>
        </p:nvSpPr>
        <p:spPr>
          <a:xfrm>
            <a:off x="3419873" y="985292"/>
            <a:ext cx="5255814" cy="1169551"/>
          </a:xfrm>
          <a:prstGeom prst="rect">
            <a:avLst/>
          </a:prstGeom>
          <a:noFill/>
        </p:spPr>
        <p:txBody>
          <a:bodyPr wrap="square" lIns="0" tIns="0" rIns="0" bIns="0" rtlCol="0">
            <a:spAutoFit/>
          </a:bodyPr>
          <a:lstStyle/>
          <a:p>
            <a:pPr algn="ctr" fontAlgn="auto">
              <a:lnSpc>
                <a:spcPts val="2400"/>
              </a:lnSpc>
              <a:spcBef>
                <a:spcPts val="0"/>
              </a:spcBef>
              <a:spcAft>
                <a:spcPts val="0"/>
              </a:spcAft>
              <a:defRPr/>
            </a:pPr>
            <a:r>
              <a:rPr lang="en-GB" sz="1600" dirty="0">
                <a:latin typeface="Georgia" panose="02040502050405020303" pitchFamily="18" charset="0"/>
              </a:rPr>
              <a:t>A total of  </a:t>
            </a:r>
            <a:r>
              <a:rPr lang="en-GB" sz="2800" b="1" dirty="0" smtClean="0">
                <a:solidFill>
                  <a:schemeClr val="accent2"/>
                </a:solidFill>
              </a:rPr>
              <a:t>9 984</a:t>
            </a:r>
            <a:r>
              <a:rPr lang="en-GB" sz="3200" b="1" dirty="0" smtClean="0">
                <a:solidFill>
                  <a:schemeClr val="accent2"/>
                </a:solidFill>
              </a:rPr>
              <a:t> </a:t>
            </a:r>
            <a:r>
              <a:rPr lang="en-GB" sz="1600" dirty="0">
                <a:latin typeface="Georgia" panose="02040502050405020303" pitchFamily="18" charset="0"/>
              </a:rPr>
              <a:t>applicants sough admission </a:t>
            </a:r>
          </a:p>
          <a:p>
            <a:pPr algn="ctr" fontAlgn="auto">
              <a:lnSpc>
                <a:spcPts val="2400"/>
              </a:lnSpc>
              <a:spcBef>
                <a:spcPts val="0"/>
              </a:spcBef>
              <a:spcAft>
                <a:spcPts val="0"/>
              </a:spcAft>
              <a:defRPr/>
            </a:pPr>
            <a:r>
              <a:rPr lang="en-GB" sz="1600" dirty="0">
                <a:latin typeface="Georgia" panose="02040502050405020303" pitchFamily="18" charset="0"/>
              </a:rPr>
              <a:t>to Aalto University in spring </a:t>
            </a:r>
            <a:r>
              <a:rPr lang="en-GB" sz="1600" dirty="0" smtClean="0">
                <a:latin typeface="Georgia" panose="02040502050405020303" pitchFamily="18" charset="0"/>
              </a:rPr>
              <a:t>2017 </a:t>
            </a:r>
            <a:endParaRPr lang="en-GB" sz="1600" dirty="0">
              <a:latin typeface="Georgia" panose="02040502050405020303" pitchFamily="18" charset="0"/>
            </a:endParaRPr>
          </a:p>
          <a:p>
            <a:pPr algn="ctr" fontAlgn="auto">
              <a:lnSpc>
                <a:spcPts val="2400"/>
              </a:lnSpc>
              <a:spcBef>
                <a:spcPts val="0"/>
              </a:spcBef>
              <a:spcAft>
                <a:spcPts val="0"/>
              </a:spcAft>
              <a:defRPr/>
            </a:pPr>
            <a:r>
              <a:rPr lang="en-GB" sz="1600" dirty="0">
                <a:latin typeface="Georgia" panose="02040502050405020303" pitchFamily="18" charset="0"/>
              </a:rPr>
              <a:t>and approximately </a:t>
            </a:r>
            <a:r>
              <a:rPr lang="en-GB" sz="1600" dirty="0" smtClean="0">
                <a:latin typeface="Georgia" panose="02040502050405020303" pitchFamily="18" charset="0"/>
              </a:rPr>
              <a:t>15% </a:t>
            </a:r>
            <a:r>
              <a:rPr lang="en-GB" sz="1600" dirty="0">
                <a:latin typeface="Georgia" panose="02040502050405020303" pitchFamily="18" charset="0"/>
              </a:rPr>
              <a:t>of them were admitted.</a:t>
            </a:r>
          </a:p>
          <a:p>
            <a:endParaRPr lang="en-GB" sz="1600" b="1" dirty="0"/>
          </a:p>
        </p:txBody>
      </p:sp>
      <p:sp>
        <p:nvSpPr>
          <p:cNvPr id="9" name="Tekstiruutu 8"/>
          <p:cNvSpPr txBox="1"/>
          <p:nvPr/>
        </p:nvSpPr>
        <p:spPr>
          <a:xfrm>
            <a:off x="475513" y="933508"/>
            <a:ext cx="2944359" cy="984885"/>
          </a:xfrm>
          <a:prstGeom prst="rect">
            <a:avLst/>
          </a:prstGeom>
          <a:noFill/>
        </p:spPr>
        <p:txBody>
          <a:bodyPr wrap="square" lIns="0" tIns="0" rIns="0" bIns="0" rtlCol="0">
            <a:spAutoFit/>
          </a:bodyPr>
          <a:lstStyle/>
          <a:p>
            <a:pPr algn="ctr" fontAlgn="auto">
              <a:spcBef>
                <a:spcPts val="0"/>
              </a:spcBef>
              <a:spcAft>
                <a:spcPts val="0"/>
              </a:spcAft>
              <a:defRPr/>
            </a:pPr>
            <a:r>
              <a:rPr lang="en-GB" sz="1600" dirty="0">
                <a:latin typeface="Georgia" panose="02040502050405020303" pitchFamily="18" charset="0"/>
              </a:rPr>
              <a:t>About  </a:t>
            </a:r>
          </a:p>
          <a:p>
            <a:pPr algn="ctr" fontAlgn="auto">
              <a:spcBef>
                <a:spcPts val="0"/>
              </a:spcBef>
              <a:spcAft>
                <a:spcPts val="0"/>
              </a:spcAft>
              <a:defRPr/>
            </a:pPr>
            <a:r>
              <a:rPr lang="en-GB" sz="3200" b="1" dirty="0" smtClean="0">
                <a:solidFill>
                  <a:schemeClr val="accent2"/>
                </a:solidFill>
              </a:rPr>
              <a:t>18 000</a:t>
            </a:r>
            <a:endParaRPr lang="en-GB" sz="3200" b="1" dirty="0">
              <a:solidFill>
                <a:schemeClr val="accent2"/>
              </a:solidFill>
            </a:endParaRPr>
          </a:p>
          <a:p>
            <a:pPr algn="ctr" fontAlgn="auto">
              <a:spcBef>
                <a:spcPts val="0"/>
              </a:spcBef>
              <a:spcAft>
                <a:spcPts val="0"/>
              </a:spcAft>
              <a:defRPr/>
            </a:pPr>
            <a:r>
              <a:rPr lang="en-GB" sz="1600" dirty="0">
                <a:solidFill>
                  <a:prstClr val="black"/>
                </a:solidFill>
                <a:latin typeface="Georgia" panose="02040502050405020303" pitchFamily="18" charset="0"/>
              </a:rPr>
              <a:t>students</a:t>
            </a:r>
            <a:endParaRPr lang="en-GB" sz="3200" b="1" dirty="0">
              <a:solidFill>
                <a:schemeClr val="accent2"/>
              </a:solidFill>
            </a:endParaRPr>
          </a:p>
        </p:txBody>
      </p:sp>
      <p:sp>
        <p:nvSpPr>
          <p:cNvPr id="10" name="Tekstiruutu 9"/>
          <p:cNvSpPr txBox="1"/>
          <p:nvPr/>
        </p:nvSpPr>
        <p:spPr>
          <a:xfrm>
            <a:off x="395536" y="2497460"/>
            <a:ext cx="5184576" cy="1333698"/>
          </a:xfrm>
          <a:prstGeom prst="rect">
            <a:avLst/>
          </a:prstGeom>
          <a:noFill/>
        </p:spPr>
        <p:txBody>
          <a:bodyPr wrap="square" lIns="0" tIns="0" rIns="0" bIns="0" rtlCol="0">
            <a:spAutoFit/>
          </a:bodyPr>
          <a:lstStyle/>
          <a:p>
            <a:pPr algn="ctr" fontAlgn="auto">
              <a:lnSpc>
                <a:spcPts val="2000"/>
              </a:lnSpc>
              <a:spcBef>
                <a:spcPts val="0"/>
              </a:spcBef>
              <a:spcAft>
                <a:spcPts val="0"/>
              </a:spcAft>
              <a:defRPr/>
            </a:pPr>
            <a:r>
              <a:rPr lang="en-GB" sz="1600" dirty="0">
                <a:latin typeface="Georgia" panose="02040502050405020303" pitchFamily="18" charset="0"/>
              </a:rPr>
              <a:t>Number of graduates in 2015: </a:t>
            </a:r>
          </a:p>
          <a:p>
            <a:pPr algn="ctr" fontAlgn="auto">
              <a:lnSpc>
                <a:spcPts val="2000"/>
              </a:lnSpc>
              <a:spcBef>
                <a:spcPts val="0"/>
              </a:spcBef>
              <a:spcAft>
                <a:spcPts val="0"/>
              </a:spcAft>
              <a:defRPr/>
            </a:pPr>
            <a:r>
              <a:rPr lang="en-GB" sz="1600" b="1" dirty="0" smtClean="0">
                <a:solidFill>
                  <a:schemeClr val="accent2"/>
                </a:solidFill>
              </a:rPr>
              <a:t>260 </a:t>
            </a:r>
            <a:r>
              <a:rPr lang="en-GB" sz="1600" dirty="0">
                <a:latin typeface="Georgia" panose="02040502050405020303" pitchFamily="18" charset="0"/>
              </a:rPr>
              <a:t>doctoral degrees, </a:t>
            </a:r>
            <a:r>
              <a:rPr lang="en-GB" sz="1600" b="1" dirty="0" smtClean="0">
                <a:solidFill>
                  <a:schemeClr val="accent2"/>
                </a:solidFill>
              </a:rPr>
              <a:t>1 998 </a:t>
            </a:r>
            <a:r>
              <a:rPr lang="en-GB" sz="1600" dirty="0">
                <a:latin typeface="Georgia" panose="02040502050405020303" pitchFamily="18" charset="0"/>
              </a:rPr>
              <a:t>master’s degrees, </a:t>
            </a:r>
          </a:p>
          <a:p>
            <a:pPr algn="ctr" fontAlgn="auto">
              <a:lnSpc>
                <a:spcPts val="2000"/>
              </a:lnSpc>
              <a:spcBef>
                <a:spcPts val="0"/>
              </a:spcBef>
              <a:spcAft>
                <a:spcPts val="0"/>
              </a:spcAft>
              <a:defRPr/>
            </a:pPr>
            <a:r>
              <a:rPr lang="en-GB" sz="1600" b="1" dirty="0" smtClean="0">
                <a:solidFill>
                  <a:schemeClr val="accent2"/>
                </a:solidFill>
              </a:rPr>
              <a:t>1 970 </a:t>
            </a:r>
            <a:r>
              <a:rPr lang="en-GB" sz="1600" dirty="0">
                <a:latin typeface="Georgia" panose="02040502050405020303" pitchFamily="18" charset="0"/>
              </a:rPr>
              <a:t>bachelor’s degrees and </a:t>
            </a:r>
          </a:p>
          <a:p>
            <a:pPr algn="ctr" fontAlgn="auto">
              <a:lnSpc>
                <a:spcPts val="2000"/>
              </a:lnSpc>
              <a:spcBef>
                <a:spcPts val="0"/>
              </a:spcBef>
              <a:spcAft>
                <a:spcPts val="0"/>
              </a:spcAft>
              <a:defRPr/>
            </a:pPr>
            <a:r>
              <a:rPr lang="en-GB" sz="1600" b="1" dirty="0">
                <a:solidFill>
                  <a:schemeClr val="accent2"/>
                </a:solidFill>
              </a:rPr>
              <a:t>310</a:t>
            </a:r>
            <a:r>
              <a:rPr lang="en-GB" dirty="0"/>
              <a:t> </a:t>
            </a:r>
            <a:r>
              <a:rPr lang="en-GB" sz="1600" dirty="0">
                <a:latin typeface="Georgia" panose="02040502050405020303" pitchFamily="18" charset="0"/>
              </a:rPr>
              <a:t>graduates from the MBA and EMBA programmes</a:t>
            </a:r>
          </a:p>
          <a:p>
            <a:endParaRPr lang="en-GB" sz="2000" b="1" dirty="0"/>
          </a:p>
        </p:txBody>
      </p:sp>
      <p:sp>
        <p:nvSpPr>
          <p:cNvPr id="11" name="Tekstiruutu 10"/>
          <p:cNvSpPr txBox="1"/>
          <p:nvPr/>
        </p:nvSpPr>
        <p:spPr>
          <a:xfrm>
            <a:off x="475512" y="4125381"/>
            <a:ext cx="8272952" cy="913070"/>
          </a:xfrm>
          <a:prstGeom prst="rect">
            <a:avLst/>
          </a:prstGeom>
          <a:noFill/>
        </p:spPr>
        <p:txBody>
          <a:bodyPr wrap="square" lIns="0" tIns="0" rIns="0" bIns="0" rtlCol="0">
            <a:spAutoFit/>
          </a:bodyPr>
          <a:lstStyle/>
          <a:p>
            <a:pPr algn="ctr" fontAlgn="auto">
              <a:lnSpc>
                <a:spcPts val="2200"/>
              </a:lnSpc>
              <a:spcBef>
                <a:spcPts val="0"/>
              </a:spcBef>
              <a:spcAft>
                <a:spcPts val="800"/>
              </a:spcAft>
              <a:defRPr/>
            </a:pPr>
            <a:r>
              <a:rPr lang="en-GB" sz="1600" dirty="0">
                <a:latin typeface="Georgia" panose="02040502050405020303" pitchFamily="18" charset="0"/>
              </a:rPr>
              <a:t>A staff of about </a:t>
            </a:r>
            <a:r>
              <a:rPr lang="en-GB" sz="1600" dirty="0" smtClean="0">
                <a:latin typeface="Georgia" panose="02040502050405020303" pitchFamily="18" charset="0"/>
              </a:rPr>
              <a:t>4 200 </a:t>
            </a:r>
            <a:r>
              <a:rPr lang="en-GB" sz="1600" dirty="0">
                <a:latin typeface="Georgia" panose="02040502050405020303" pitchFamily="18" charset="0"/>
              </a:rPr>
              <a:t>of which </a:t>
            </a:r>
            <a:r>
              <a:rPr lang="en-GB" sz="1600" dirty="0" smtClean="0">
                <a:latin typeface="Georgia" panose="02040502050405020303" pitchFamily="18" charset="0"/>
              </a:rPr>
              <a:t>more than </a:t>
            </a:r>
            <a:r>
              <a:rPr lang="en-GB" sz="2500" dirty="0" smtClean="0">
                <a:latin typeface="Georgia" panose="02040502050405020303" pitchFamily="18" charset="0"/>
              </a:rPr>
              <a:t> </a:t>
            </a:r>
            <a:r>
              <a:rPr lang="en-GB" sz="2500" b="1" dirty="0">
                <a:solidFill>
                  <a:schemeClr val="accent2"/>
                </a:solidFill>
              </a:rPr>
              <a:t>400 </a:t>
            </a:r>
            <a:r>
              <a:rPr lang="en-GB" sz="1600" dirty="0">
                <a:latin typeface="Georgia" panose="02040502050405020303" pitchFamily="18" charset="0"/>
              </a:rPr>
              <a:t>are professors. </a:t>
            </a:r>
          </a:p>
          <a:p>
            <a:pPr algn="ctr" fontAlgn="auto">
              <a:lnSpc>
                <a:spcPts val="2200"/>
              </a:lnSpc>
              <a:spcBef>
                <a:spcPts val="0"/>
              </a:spcBef>
              <a:spcAft>
                <a:spcPts val="0"/>
              </a:spcAft>
              <a:defRPr/>
            </a:pPr>
            <a:r>
              <a:rPr lang="en-GB" sz="1600" dirty="0">
                <a:latin typeface="Georgia" panose="02040502050405020303" pitchFamily="18" charset="0"/>
              </a:rPr>
              <a:t>Foreign academics account for </a:t>
            </a:r>
            <a:r>
              <a:rPr lang="en-GB" sz="1600" dirty="0" smtClean="0">
                <a:latin typeface="Georgia" panose="02040502050405020303" pitchFamily="18" charset="0"/>
              </a:rPr>
              <a:t>about  </a:t>
            </a:r>
            <a:r>
              <a:rPr lang="en-GB" sz="2500" b="1" dirty="0" smtClean="0">
                <a:solidFill>
                  <a:schemeClr val="accent2"/>
                </a:solidFill>
              </a:rPr>
              <a:t>36% </a:t>
            </a:r>
            <a:r>
              <a:rPr lang="en-GB" sz="1600" dirty="0">
                <a:latin typeface="Georgia" panose="02040502050405020303" pitchFamily="18" charset="0"/>
              </a:rPr>
              <a:t>of this total.</a:t>
            </a:r>
            <a:endParaRPr lang="en-GB" sz="1600" b="1" dirty="0">
              <a:solidFill>
                <a:schemeClr val="accent2"/>
              </a:solidFill>
            </a:endParaRPr>
          </a:p>
          <a:p>
            <a:endParaRPr lang="en-GB" sz="1600" b="1" dirty="0"/>
          </a:p>
        </p:txBody>
      </p:sp>
      <p:cxnSp>
        <p:nvCxnSpPr>
          <p:cNvPr id="15" name="Suora yhdysviiva 14"/>
          <p:cNvCxnSpPr/>
          <p:nvPr/>
        </p:nvCxnSpPr>
        <p:spPr>
          <a:xfrm>
            <a:off x="468313" y="2209428"/>
            <a:ext cx="8207375" cy="0"/>
          </a:xfrm>
          <a:prstGeom prst="line">
            <a:avLst/>
          </a:prstGeom>
          <a:ln w="222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p:nvCxnSpPr>
        <p:spPr>
          <a:xfrm>
            <a:off x="468312" y="3852008"/>
            <a:ext cx="8207375" cy="0"/>
          </a:xfrm>
          <a:prstGeom prst="line">
            <a:avLst/>
          </a:prstGeom>
          <a:ln w="22225">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9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7272039" cy="576163"/>
          </a:xfrm>
          <a:prstGeom prst="rect">
            <a:avLst/>
          </a:prstGeom>
        </p:spPr>
        <p:txBody>
          <a:bodyPr/>
          <a:lstStyle/>
          <a:p>
            <a:r>
              <a:rPr lang="en-GB" spc="0">
                <a:solidFill>
                  <a:schemeClr val="bg1"/>
                </a:solidFill>
              </a:rPr>
              <a:t>Our global success</a:t>
            </a:r>
            <a:endParaRPr lang="en-GB" spc="0" dirty="0">
              <a:solidFill>
                <a:schemeClr val="bg1"/>
              </a:solidFill>
            </a:endParaRPr>
          </a:p>
        </p:txBody>
      </p:sp>
      <p:sp>
        <p:nvSpPr>
          <p:cNvPr id="3" name="Content Placeholder 2"/>
          <p:cNvSpPr>
            <a:spLocks noGrp="1"/>
          </p:cNvSpPr>
          <p:nvPr>
            <p:ph sz="quarter" idx="4294967295"/>
          </p:nvPr>
        </p:nvSpPr>
        <p:spPr>
          <a:xfrm>
            <a:off x="395536" y="1201316"/>
            <a:ext cx="3672408" cy="1512168"/>
          </a:xfrm>
          <a:prstGeom prst="rect">
            <a:avLst/>
          </a:prstGeom>
        </p:spPr>
        <p:txBody>
          <a:bodyPr/>
          <a:lstStyle/>
          <a:p>
            <a:pPr marL="0" indent="0">
              <a:lnSpc>
                <a:spcPts val="2500"/>
              </a:lnSpc>
              <a:spcBef>
                <a:spcPts val="4200"/>
              </a:spcBef>
              <a:spcAft>
                <a:spcPts val="0"/>
              </a:spcAft>
              <a:buNone/>
            </a:pPr>
            <a:r>
              <a:rPr lang="en-GB" sz="2000" b="0" dirty="0">
                <a:solidFill>
                  <a:schemeClr val="bg1"/>
                </a:solidFill>
                <a:latin typeface="Georgia" panose="02040502050405020303" pitchFamily="18" charset="0"/>
              </a:rPr>
              <a:t>number</a:t>
            </a:r>
            <a:r>
              <a:rPr lang="en-GB" dirty="0"/>
              <a:t> </a:t>
            </a:r>
            <a:r>
              <a:rPr lang="en-GB" sz="4000" b="1" dirty="0" smtClean="0">
                <a:solidFill>
                  <a:schemeClr val="bg1"/>
                </a:solidFill>
              </a:rPr>
              <a:t>7</a:t>
            </a:r>
            <a:r>
              <a:rPr lang="en-GB" dirty="0" smtClean="0"/>
              <a:t> </a:t>
            </a:r>
            <a:r>
              <a:rPr lang="en-GB" sz="2000" dirty="0">
                <a:solidFill>
                  <a:schemeClr val="bg1"/>
                </a:solidFill>
                <a:latin typeface="Georgia" panose="02040502050405020303" pitchFamily="18" charset="0"/>
              </a:rPr>
              <a:t>among the best </a:t>
            </a:r>
            <a:r>
              <a:rPr lang="en-GB" sz="2000" dirty="0" smtClean="0">
                <a:solidFill>
                  <a:schemeClr val="bg1"/>
                </a:solidFill>
                <a:latin typeface="Georgia" panose="02040502050405020303" pitchFamily="18" charset="0"/>
              </a:rPr>
              <a:t>universities </a:t>
            </a:r>
            <a:r>
              <a:rPr lang="en-US" sz="2000" dirty="0">
                <a:solidFill>
                  <a:schemeClr val="bg1"/>
                </a:solidFill>
                <a:latin typeface="Georgia" panose="02040502050405020303" pitchFamily="18" charset="0"/>
              </a:rPr>
              <a:t>under 50 years </a:t>
            </a:r>
            <a:r>
              <a:rPr lang="en-US" sz="2000" dirty="0" smtClean="0">
                <a:solidFill>
                  <a:schemeClr val="bg1"/>
                </a:solidFill>
                <a:latin typeface="Georgia" panose="02040502050405020303" pitchFamily="18" charset="0"/>
              </a:rPr>
              <a:t/>
            </a:r>
            <a:br>
              <a:rPr lang="en-US" sz="2000" dirty="0" smtClean="0">
                <a:solidFill>
                  <a:schemeClr val="bg1"/>
                </a:solidFill>
                <a:latin typeface="Georgia" panose="02040502050405020303" pitchFamily="18" charset="0"/>
              </a:rPr>
            </a:br>
            <a:r>
              <a:rPr lang="en-US" sz="2000" dirty="0" smtClean="0">
                <a:solidFill>
                  <a:schemeClr val="bg1"/>
                </a:solidFill>
                <a:latin typeface="Georgia" panose="02040502050405020303" pitchFamily="18" charset="0"/>
              </a:rPr>
              <a:t>of </a:t>
            </a:r>
            <a:r>
              <a:rPr lang="en-US" sz="2000" dirty="0">
                <a:solidFill>
                  <a:schemeClr val="bg1"/>
                </a:solidFill>
                <a:latin typeface="Georgia" panose="02040502050405020303" pitchFamily="18" charset="0"/>
              </a:rPr>
              <a:t>age in the world</a:t>
            </a:r>
            <a:endParaRPr lang="en-GB" sz="2000" b="0" dirty="0">
              <a:solidFill>
                <a:schemeClr val="bg1"/>
              </a:solidFill>
              <a:latin typeface="Georgia" panose="02040502050405020303" pitchFamily="18" charset="0"/>
            </a:endParaRPr>
          </a:p>
          <a:p>
            <a:pPr marL="0" indent="0">
              <a:lnSpc>
                <a:spcPts val="1600"/>
              </a:lnSpc>
              <a:spcBef>
                <a:spcPts val="600"/>
              </a:spcBef>
              <a:spcAft>
                <a:spcPts val="3600"/>
              </a:spcAft>
              <a:buNone/>
            </a:pPr>
            <a:r>
              <a:rPr lang="en-GB" sz="1300" b="0" dirty="0" smtClean="0">
                <a:solidFill>
                  <a:schemeClr val="bg1"/>
                </a:solidFill>
                <a:latin typeface="Georgia" panose="02040502050405020303" pitchFamily="18" charset="0"/>
              </a:rPr>
              <a:t>(</a:t>
            </a:r>
            <a:r>
              <a:rPr lang="en-US" sz="1300" dirty="0">
                <a:solidFill>
                  <a:schemeClr val="bg1"/>
                </a:solidFill>
                <a:latin typeface="Georgia" panose="02040502050405020303" pitchFamily="18" charset="0"/>
              </a:rPr>
              <a:t>QS Top 50 under 50</a:t>
            </a:r>
            <a:r>
              <a:rPr lang="en-GB" sz="1300" b="0" dirty="0" smtClean="0">
                <a:solidFill>
                  <a:schemeClr val="bg1"/>
                </a:solidFill>
                <a:latin typeface="Georgia" panose="02040502050405020303" pitchFamily="18" charset="0"/>
              </a:rPr>
              <a:t>)</a:t>
            </a:r>
            <a:endParaRPr lang="en-GB" sz="1300" b="0" dirty="0">
              <a:solidFill>
                <a:schemeClr val="bg1"/>
              </a:solidFill>
              <a:latin typeface="Georgia" panose="02040502050405020303" pitchFamily="18" charset="0"/>
            </a:endParaRPr>
          </a:p>
        </p:txBody>
      </p:sp>
      <p:sp>
        <p:nvSpPr>
          <p:cNvPr id="8" name="Tekstiruutu 7"/>
          <p:cNvSpPr txBox="1"/>
          <p:nvPr/>
        </p:nvSpPr>
        <p:spPr>
          <a:xfrm>
            <a:off x="467544" y="3111123"/>
            <a:ext cx="3707960" cy="1546577"/>
          </a:xfrm>
          <a:prstGeom prst="rect">
            <a:avLst/>
          </a:prstGeom>
          <a:noFill/>
        </p:spPr>
        <p:txBody>
          <a:bodyPr wrap="square" lIns="0" tIns="0" rIns="0" bIns="0" rtlCol="0">
            <a:spAutoFit/>
          </a:bodyPr>
          <a:lstStyle/>
          <a:p>
            <a:pPr>
              <a:lnSpc>
                <a:spcPts val="2500"/>
              </a:lnSpc>
            </a:pPr>
            <a:r>
              <a:rPr lang="en-GB" sz="2000" dirty="0">
                <a:solidFill>
                  <a:schemeClr val="bg1"/>
                </a:solidFill>
                <a:latin typeface="Georgia" panose="02040502050405020303" pitchFamily="18" charset="0"/>
              </a:rPr>
              <a:t>number </a:t>
            </a:r>
            <a:r>
              <a:rPr lang="en-GB" sz="3600" b="1" dirty="0">
                <a:solidFill>
                  <a:schemeClr val="bg1"/>
                </a:solidFill>
              </a:rPr>
              <a:t>14</a:t>
            </a:r>
            <a:r>
              <a:rPr lang="en-GB" sz="2000" dirty="0">
                <a:solidFill>
                  <a:schemeClr val="bg1"/>
                </a:solidFill>
                <a:latin typeface="Georgia" panose="02040502050405020303" pitchFamily="18" charset="0"/>
              </a:rPr>
              <a:t>  in the world in collaboration between the university and industries</a:t>
            </a:r>
          </a:p>
          <a:p>
            <a:pPr>
              <a:spcBef>
                <a:spcPts val="600"/>
              </a:spcBef>
            </a:pPr>
            <a:r>
              <a:rPr lang="en-GB" sz="1300" dirty="0">
                <a:solidFill>
                  <a:schemeClr val="bg1"/>
                </a:solidFill>
                <a:latin typeface="Georgia" panose="02040502050405020303" pitchFamily="18" charset="0"/>
              </a:rPr>
              <a:t>(CWTS Leiden Industry Collaboration 2015)</a:t>
            </a:r>
          </a:p>
          <a:p>
            <a:endParaRPr lang="en-GB" sz="2000" b="1" dirty="0"/>
          </a:p>
        </p:txBody>
      </p:sp>
      <p:sp>
        <p:nvSpPr>
          <p:cNvPr id="9" name="Content Placeholder 2"/>
          <p:cNvSpPr txBox="1">
            <a:spLocks/>
          </p:cNvSpPr>
          <p:nvPr/>
        </p:nvSpPr>
        <p:spPr>
          <a:xfrm>
            <a:off x="5004048" y="3114000"/>
            <a:ext cx="3960440" cy="1800200"/>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spcBef>
                <a:spcPts val="4200"/>
              </a:spcBef>
            </a:pPr>
            <a:r>
              <a:rPr lang="en-GB" sz="2000" b="0" dirty="0">
                <a:solidFill>
                  <a:schemeClr val="bg1"/>
                </a:solidFill>
                <a:latin typeface="Georgia" panose="02040502050405020303" pitchFamily="18" charset="0"/>
              </a:rPr>
              <a:t>number </a:t>
            </a:r>
            <a:r>
              <a:rPr lang="en-GB" sz="3600" dirty="0">
                <a:solidFill>
                  <a:schemeClr val="bg1"/>
                </a:solidFill>
              </a:rPr>
              <a:t>3</a:t>
            </a:r>
            <a:r>
              <a:rPr lang="en-GB" sz="2000" b="0" dirty="0">
                <a:solidFill>
                  <a:schemeClr val="bg1"/>
                </a:solidFill>
                <a:latin typeface="Georgia" panose="02040502050405020303" pitchFamily="18" charset="0"/>
              </a:rPr>
              <a:t> in bachelor’s programmes in fashion in </a:t>
            </a:r>
            <a:br>
              <a:rPr lang="en-GB" sz="2000" b="0" dirty="0">
                <a:solidFill>
                  <a:schemeClr val="bg1"/>
                </a:solidFill>
                <a:latin typeface="Georgia" panose="02040502050405020303" pitchFamily="18" charset="0"/>
              </a:rPr>
            </a:br>
            <a:r>
              <a:rPr lang="en-GB" sz="2000" b="0" dirty="0">
                <a:solidFill>
                  <a:schemeClr val="bg1"/>
                </a:solidFill>
                <a:latin typeface="Georgia" panose="02040502050405020303" pitchFamily="18" charset="0"/>
              </a:rPr>
              <a:t>the world</a:t>
            </a:r>
          </a:p>
          <a:p>
            <a:pPr>
              <a:lnSpc>
                <a:spcPts val="1600"/>
              </a:lnSpc>
              <a:spcBef>
                <a:spcPts val="600"/>
              </a:spcBef>
            </a:pPr>
            <a:r>
              <a:rPr lang="en-GB" sz="1300" b="0" dirty="0">
                <a:solidFill>
                  <a:schemeClr val="bg1"/>
                </a:solidFill>
                <a:latin typeface="Georgia" panose="02040502050405020303" pitchFamily="18" charset="0"/>
              </a:rPr>
              <a:t>(Business of Fashion, Global Fashion</a:t>
            </a:r>
            <a:r>
              <a:rPr lang="en-GB" sz="1300" dirty="0"/>
              <a:t> </a:t>
            </a:r>
            <a:br>
              <a:rPr lang="en-GB" sz="1300" dirty="0"/>
            </a:br>
            <a:r>
              <a:rPr lang="en-GB" sz="1300" b="0" dirty="0">
                <a:solidFill>
                  <a:schemeClr val="bg1"/>
                </a:solidFill>
                <a:latin typeface="Georgia" panose="02040502050405020303" pitchFamily="18" charset="0"/>
              </a:rPr>
              <a:t>School Rankings </a:t>
            </a:r>
            <a:r>
              <a:rPr lang="en-GB" sz="1300" b="0" dirty="0" smtClean="0">
                <a:solidFill>
                  <a:schemeClr val="bg1"/>
                </a:solidFill>
                <a:latin typeface="Georgia" panose="02040502050405020303" pitchFamily="18" charset="0"/>
              </a:rPr>
              <a:t>2016)</a:t>
            </a:r>
            <a:endParaRPr lang="en-GB" sz="1300" b="0" dirty="0">
              <a:solidFill>
                <a:schemeClr val="bg1"/>
              </a:solidFill>
              <a:latin typeface="Georgia" panose="02040502050405020303" pitchFamily="18" charset="0"/>
            </a:endParaRPr>
          </a:p>
        </p:txBody>
      </p:sp>
      <p:sp>
        <p:nvSpPr>
          <p:cNvPr id="6" name="Content Placeholder 2"/>
          <p:cNvSpPr txBox="1">
            <a:spLocks/>
          </p:cNvSpPr>
          <p:nvPr/>
        </p:nvSpPr>
        <p:spPr>
          <a:xfrm>
            <a:off x="5004048" y="1235725"/>
            <a:ext cx="3816424" cy="1656184"/>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spcBef>
                <a:spcPts val="0"/>
              </a:spcBef>
            </a:pPr>
            <a:r>
              <a:rPr lang="en-GB" sz="2000" b="0" dirty="0">
                <a:solidFill>
                  <a:schemeClr val="bg1"/>
                </a:solidFill>
                <a:latin typeface="Georgia" panose="02040502050405020303" pitchFamily="18" charset="0"/>
              </a:rPr>
              <a:t>number </a:t>
            </a:r>
            <a:r>
              <a:rPr lang="en-GB" sz="3600" dirty="0">
                <a:solidFill>
                  <a:schemeClr val="bg1"/>
                </a:solidFill>
              </a:rPr>
              <a:t>2</a:t>
            </a:r>
            <a:r>
              <a:rPr lang="en-GB" dirty="0"/>
              <a:t> </a:t>
            </a:r>
            <a:r>
              <a:rPr lang="en-GB" sz="2000" b="0" dirty="0">
                <a:solidFill>
                  <a:schemeClr val="bg1"/>
                </a:solidFill>
                <a:latin typeface="Georgia" panose="02040502050405020303" pitchFamily="18" charset="0"/>
              </a:rPr>
              <a:t>among Nordic</a:t>
            </a:r>
            <a:br>
              <a:rPr lang="en-GB" sz="2000" b="0" dirty="0">
                <a:solidFill>
                  <a:schemeClr val="bg1"/>
                </a:solidFill>
                <a:latin typeface="Georgia" panose="02040502050405020303" pitchFamily="18" charset="0"/>
              </a:rPr>
            </a:br>
            <a:r>
              <a:rPr lang="en-GB" sz="2000" b="0" dirty="0">
                <a:solidFill>
                  <a:schemeClr val="bg1"/>
                </a:solidFill>
                <a:latin typeface="Georgia" panose="02040502050405020303" pitchFamily="18" charset="0"/>
              </a:rPr>
              <a:t>business schools</a:t>
            </a:r>
          </a:p>
          <a:p>
            <a:pPr>
              <a:lnSpc>
                <a:spcPts val="1600"/>
              </a:lnSpc>
              <a:spcBef>
                <a:spcPts val="600"/>
              </a:spcBef>
            </a:pPr>
            <a:r>
              <a:rPr lang="en-GB" sz="1300" b="0" dirty="0">
                <a:solidFill>
                  <a:schemeClr val="bg1"/>
                </a:solidFill>
                <a:latin typeface="Georgia" panose="02040502050405020303" pitchFamily="18" charset="0"/>
              </a:rPr>
              <a:t>(Financial Times, European Business </a:t>
            </a:r>
            <a:br>
              <a:rPr lang="en-GB" sz="1300" b="0" dirty="0">
                <a:solidFill>
                  <a:schemeClr val="bg1"/>
                </a:solidFill>
                <a:latin typeface="Georgia" panose="02040502050405020303" pitchFamily="18" charset="0"/>
              </a:rPr>
            </a:br>
            <a:r>
              <a:rPr lang="en-GB" sz="1300" b="0" dirty="0">
                <a:solidFill>
                  <a:schemeClr val="bg1"/>
                </a:solidFill>
                <a:latin typeface="Georgia" panose="02040502050405020303" pitchFamily="18" charset="0"/>
              </a:rPr>
              <a:t>Schools </a:t>
            </a:r>
            <a:r>
              <a:rPr lang="en-GB" sz="1300" b="0" dirty="0" smtClean="0">
                <a:solidFill>
                  <a:schemeClr val="bg1"/>
                </a:solidFill>
                <a:latin typeface="Georgia" panose="02040502050405020303" pitchFamily="18" charset="0"/>
              </a:rPr>
              <a:t>2016 </a:t>
            </a:r>
            <a:r>
              <a:rPr lang="en-GB" sz="1300" b="0" dirty="0">
                <a:solidFill>
                  <a:schemeClr val="bg1"/>
                </a:solidFill>
                <a:latin typeface="Georgia" panose="02040502050405020303" pitchFamily="18" charset="0"/>
              </a:rPr>
              <a:t>Special Report)</a:t>
            </a:r>
          </a:p>
        </p:txBody>
      </p:sp>
    </p:spTree>
    <p:extLst>
      <p:ext uri="{BB962C8B-B14F-4D97-AF65-F5344CB8AC3E}">
        <p14:creationId xmlns:p14="http://schemas.microsoft.com/office/powerpoint/2010/main" val="794668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AutoShape 2" descr="https://inside.aalto.fi/download/attachments/21629032/aalto_university_organization.png?version=1&amp;modificationDate=1413383362110&amp;api=v2"/>
          <p:cNvSpPr>
            <a:spLocks noChangeAspect="1" noChangeArrowheads="1"/>
          </p:cNvSpPr>
          <p:nvPr/>
        </p:nvSpPr>
        <p:spPr bwMode="auto">
          <a:xfrm>
            <a:off x="155575" y="-144463"/>
            <a:ext cx="304800" cy="304801"/>
          </a:xfrm>
          <a:prstGeom prst="rect">
            <a:avLst/>
          </a:prstGeom>
          <a:noFill/>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dirty="0"/>
          </a:p>
        </p:txBody>
      </p:sp>
      <p:sp>
        <p:nvSpPr>
          <p:cNvPr id="147" name="Title 1"/>
          <p:cNvSpPr>
            <a:spLocks noGrp="1"/>
          </p:cNvSpPr>
          <p:nvPr>
            <p:ph type="ctrTitle"/>
          </p:nvPr>
        </p:nvSpPr>
        <p:spPr>
          <a:xfrm>
            <a:off x="561363" y="265213"/>
            <a:ext cx="8207375" cy="473522"/>
          </a:xfrm>
        </p:spPr>
        <p:txBody>
          <a:bodyPr/>
          <a:lstStyle/>
          <a:p>
            <a:r>
              <a:rPr lang="en-GB"/>
              <a:t>Organisation</a:t>
            </a:r>
            <a:endParaRPr lang="en-GB" dirty="0"/>
          </a:p>
        </p:txBody>
      </p:sp>
      <p:grpSp>
        <p:nvGrpSpPr>
          <p:cNvPr id="2" name="Ryhmä 1"/>
          <p:cNvGrpSpPr/>
          <p:nvPr/>
        </p:nvGrpSpPr>
        <p:grpSpPr>
          <a:xfrm>
            <a:off x="583200" y="913284"/>
            <a:ext cx="8029387" cy="4376354"/>
            <a:chOff x="575061" y="913284"/>
            <a:chExt cx="8029387" cy="4376354"/>
          </a:xfrm>
        </p:grpSpPr>
        <p:sp>
          <p:nvSpPr>
            <p:cNvPr id="45" name="Rectangle 7"/>
            <p:cNvSpPr>
              <a:spLocks noChangeArrowheads="1"/>
            </p:cNvSpPr>
            <p:nvPr/>
          </p:nvSpPr>
          <p:spPr bwMode="auto">
            <a:xfrm>
              <a:off x="1920786" y="913286"/>
              <a:ext cx="1278774" cy="3900536"/>
            </a:xfrm>
            <a:prstGeom prst="rect">
              <a:avLst/>
            </a:prstGeom>
            <a:solidFill>
              <a:srgbClr val="78BE20"/>
            </a:solidFill>
            <a:ln w="12700" cmpd="sng">
              <a:solidFill>
                <a:srgbClr val="78BE20"/>
              </a:solidFill>
              <a:prstDash val="solid"/>
            </a:ln>
            <a:extLst/>
          </p:spPr>
          <p:txBody>
            <a:bodyPr vert="horz" wrap="square" lIns="91440" tIns="45720" rIns="91440" bIns="45720" numCol="1" anchor="t" anchorCtr="0" compatLnSpc="1">
              <a:prstTxWarp prst="textNoShape">
                <a:avLst/>
              </a:prstTxWarp>
            </a:bodyPr>
            <a:lstStyle/>
            <a:p>
              <a:pPr>
                <a:lnSpc>
                  <a:spcPts val="1000"/>
                </a:lnSpc>
              </a:pPr>
              <a:endParaRPr lang="fi-FI" kern="1200" dirty="0"/>
            </a:p>
          </p:txBody>
        </p:sp>
        <p:sp>
          <p:nvSpPr>
            <p:cNvPr id="46" name="Rectangle 8"/>
            <p:cNvSpPr>
              <a:spLocks noChangeArrowheads="1"/>
            </p:cNvSpPr>
            <p:nvPr/>
          </p:nvSpPr>
          <p:spPr bwMode="auto">
            <a:xfrm>
              <a:off x="5961238" y="913284"/>
              <a:ext cx="1278774" cy="3900538"/>
            </a:xfrm>
            <a:prstGeom prst="rect">
              <a:avLst/>
            </a:prstGeom>
            <a:solidFill>
              <a:srgbClr val="BB16A3"/>
            </a:solidFill>
            <a:ln w="12700" cmpd="sng">
              <a:solidFill>
                <a:srgbClr val="BB16A3"/>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89" name="Rectangle 9"/>
            <p:cNvSpPr>
              <a:spLocks noChangeArrowheads="1"/>
            </p:cNvSpPr>
            <p:nvPr/>
          </p:nvSpPr>
          <p:spPr bwMode="auto">
            <a:xfrm>
              <a:off x="7308053" y="913284"/>
              <a:ext cx="1278774" cy="3900538"/>
            </a:xfrm>
            <a:prstGeom prst="rect">
              <a:avLst/>
            </a:prstGeom>
            <a:solidFill>
              <a:srgbClr val="FF6600"/>
            </a:solidFill>
            <a:ln w="12700" cmpd="sng">
              <a:solidFill>
                <a:srgbClr val="FF6600"/>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90" name="Rectangle 10"/>
            <p:cNvSpPr>
              <a:spLocks noChangeArrowheads="1"/>
            </p:cNvSpPr>
            <p:nvPr/>
          </p:nvSpPr>
          <p:spPr bwMode="auto">
            <a:xfrm>
              <a:off x="575944" y="913284"/>
              <a:ext cx="1278774" cy="3900538"/>
            </a:xfrm>
            <a:prstGeom prst="rect">
              <a:avLst/>
            </a:prstGeom>
            <a:solidFill>
              <a:srgbClr val="FFA300"/>
            </a:solidFill>
            <a:ln w="12700" cmpd="sng">
              <a:solidFill>
                <a:srgbClr val="FFA300"/>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91" name="Rectangle 11"/>
            <p:cNvSpPr>
              <a:spLocks noChangeArrowheads="1"/>
            </p:cNvSpPr>
            <p:nvPr/>
          </p:nvSpPr>
          <p:spPr bwMode="auto">
            <a:xfrm>
              <a:off x="3267603" y="913284"/>
              <a:ext cx="1278774" cy="3900538"/>
            </a:xfrm>
            <a:prstGeom prst="rect">
              <a:avLst/>
            </a:prstGeom>
            <a:solidFill>
              <a:srgbClr val="009B3A"/>
            </a:solidFill>
            <a:ln w="12700" cmpd="sng">
              <a:solidFill>
                <a:srgbClr val="009B3A"/>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92" name="Rectangle 12"/>
            <p:cNvSpPr>
              <a:spLocks noChangeArrowheads="1"/>
            </p:cNvSpPr>
            <p:nvPr/>
          </p:nvSpPr>
          <p:spPr bwMode="auto">
            <a:xfrm>
              <a:off x="4614420" y="913284"/>
              <a:ext cx="1278774" cy="3900538"/>
            </a:xfrm>
            <a:prstGeom prst="rect">
              <a:avLst/>
            </a:prstGeom>
            <a:solidFill>
              <a:srgbClr val="6639B7"/>
            </a:solidFill>
            <a:ln w="12700" cmpd="sng">
              <a:solidFill>
                <a:srgbClr val="6639B7"/>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93" name="TextBox 17"/>
            <p:cNvSpPr txBox="1"/>
            <p:nvPr/>
          </p:nvSpPr>
          <p:spPr>
            <a:xfrm>
              <a:off x="1991254" y="2232345"/>
              <a:ext cx="1144320" cy="371513"/>
            </a:xfrm>
            <a:prstGeom prst="rect">
              <a:avLst/>
            </a:prstGeom>
            <a:noFill/>
          </p:spPr>
          <p:txBody>
            <a:bodyPr wrap="square" lIns="0" tIns="46800" rIns="0" bIns="46800" rtlCol="0">
              <a:spAutoFit/>
            </a:bodyPr>
            <a:lstStyle/>
            <a:p>
              <a:pPr algn="ctr"/>
              <a:r>
                <a:rPr lang="fi-FI" sz="900" b="1" dirty="0">
                  <a:solidFill>
                    <a:schemeClr val="bg1"/>
                  </a:solidFill>
                </a:rPr>
                <a:t>Dean</a:t>
              </a:r>
            </a:p>
            <a:p>
              <a:pPr algn="ctr"/>
              <a:r>
                <a:rPr lang="fi-FI" sz="900" kern="1200" dirty="0" smtClean="0">
                  <a:solidFill>
                    <a:schemeClr val="bg1"/>
                  </a:solidFill>
                </a:rPr>
                <a:t>Ingmar </a:t>
              </a:r>
              <a:r>
                <a:rPr lang="fi-FI" sz="900" kern="1200" dirty="0">
                  <a:solidFill>
                    <a:schemeClr val="bg1"/>
                  </a:solidFill>
                </a:rPr>
                <a:t>Björkman</a:t>
              </a:r>
            </a:p>
          </p:txBody>
        </p:sp>
        <p:sp>
          <p:nvSpPr>
            <p:cNvPr id="94" name="TextBox 18"/>
            <p:cNvSpPr txBox="1"/>
            <p:nvPr/>
          </p:nvSpPr>
          <p:spPr>
            <a:xfrm>
              <a:off x="646412" y="2232345"/>
              <a:ext cx="1144320" cy="371513"/>
            </a:xfrm>
            <a:prstGeom prst="rect">
              <a:avLst/>
            </a:prstGeom>
            <a:noFill/>
          </p:spPr>
          <p:txBody>
            <a:bodyPr wrap="square" lIns="0" tIns="46800" rIns="0" bIns="46800" rtlCol="0">
              <a:spAutoFit/>
            </a:bodyPr>
            <a:lstStyle/>
            <a:p>
              <a:pPr algn="ctr"/>
              <a:r>
                <a:rPr lang="fi-FI" sz="900" b="1" kern="1200" dirty="0" smtClean="0">
                  <a:solidFill>
                    <a:schemeClr val="bg1"/>
                  </a:solidFill>
                </a:rPr>
                <a:t>Dean</a:t>
              </a:r>
              <a:endParaRPr lang="fi-FI" sz="900" b="1" kern="1200" dirty="0">
                <a:solidFill>
                  <a:schemeClr val="bg1"/>
                </a:solidFill>
              </a:endParaRPr>
            </a:p>
            <a:p>
              <a:pPr algn="ctr"/>
              <a:r>
                <a:rPr lang="fi-FI" sz="900" kern="1200" dirty="0" smtClean="0">
                  <a:solidFill>
                    <a:schemeClr val="bg1"/>
                  </a:solidFill>
                </a:rPr>
                <a:t>Anna Valtonen</a:t>
              </a:r>
              <a:endParaRPr lang="fi-FI" sz="900" kern="1200" dirty="0">
                <a:solidFill>
                  <a:schemeClr val="bg1"/>
                </a:solidFill>
              </a:endParaRPr>
            </a:p>
          </p:txBody>
        </p:sp>
        <p:sp>
          <p:nvSpPr>
            <p:cNvPr id="95" name="TextBox 19"/>
            <p:cNvSpPr txBox="1"/>
            <p:nvPr/>
          </p:nvSpPr>
          <p:spPr>
            <a:xfrm>
              <a:off x="6031706" y="2232345"/>
              <a:ext cx="1144320" cy="371513"/>
            </a:xfrm>
            <a:prstGeom prst="rect">
              <a:avLst/>
            </a:prstGeom>
            <a:noFill/>
          </p:spPr>
          <p:txBody>
            <a:bodyPr wrap="square" lIns="0" tIns="46800" rIns="0" bIns="46800" rtlCol="0">
              <a:spAutoFit/>
            </a:bodyPr>
            <a:lstStyle/>
            <a:p>
              <a:pPr algn="ctr"/>
              <a:r>
                <a:rPr lang="fi-FI" sz="900" b="1" dirty="0">
                  <a:solidFill>
                    <a:schemeClr val="bg1"/>
                  </a:solidFill>
                </a:rPr>
                <a:t>Dean</a:t>
              </a:r>
            </a:p>
            <a:p>
              <a:pPr algn="ctr"/>
              <a:r>
                <a:rPr lang="fi-FI" sz="900" kern="1200" dirty="0" smtClean="0">
                  <a:solidFill>
                    <a:schemeClr val="bg1"/>
                  </a:solidFill>
                </a:rPr>
                <a:t>Gary Marquis</a:t>
              </a:r>
              <a:endParaRPr lang="fi-FI" sz="900" kern="1200" dirty="0">
                <a:solidFill>
                  <a:schemeClr val="bg1"/>
                </a:solidFill>
              </a:endParaRPr>
            </a:p>
          </p:txBody>
        </p:sp>
        <p:sp>
          <p:nvSpPr>
            <p:cNvPr id="96" name="TextBox 20"/>
            <p:cNvSpPr txBox="1"/>
            <p:nvPr/>
          </p:nvSpPr>
          <p:spPr>
            <a:xfrm>
              <a:off x="3338071" y="2232345"/>
              <a:ext cx="1144320" cy="371513"/>
            </a:xfrm>
            <a:prstGeom prst="rect">
              <a:avLst/>
            </a:prstGeom>
            <a:noFill/>
          </p:spPr>
          <p:txBody>
            <a:bodyPr wrap="square" lIns="0" tIns="46800" rIns="0" bIns="46800" rtlCol="0">
              <a:spAutoFit/>
            </a:bodyPr>
            <a:lstStyle/>
            <a:p>
              <a:pPr algn="ctr"/>
              <a:r>
                <a:rPr lang="fi-FI" sz="900" b="1" dirty="0">
                  <a:solidFill>
                    <a:schemeClr val="bg1"/>
                  </a:solidFill>
                </a:rPr>
                <a:t>Dean</a:t>
              </a:r>
            </a:p>
            <a:p>
              <a:pPr algn="ctr"/>
              <a:r>
                <a:rPr lang="fi-FI" sz="900" kern="1200" dirty="0" smtClean="0">
                  <a:solidFill>
                    <a:schemeClr val="bg1"/>
                  </a:solidFill>
                </a:rPr>
                <a:t>Janne Laine</a:t>
              </a:r>
              <a:endParaRPr lang="fi-FI" sz="900" kern="1200" dirty="0">
                <a:solidFill>
                  <a:schemeClr val="bg1"/>
                </a:solidFill>
              </a:endParaRPr>
            </a:p>
          </p:txBody>
        </p:sp>
        <p:sp>
          <p:nvSpPr>
            <p:cNvPr id="97" name="TextBox 21"/>
            <p:cNvSpPr txBox="1"/>
            <p:nvPr/>
          </p:nvSpPr>
          <p:spPr>
            <a:xfrm>
              <a:off x="7372365" y="2232345"/>
              <a:ext cx="1150150" cy="371513"/>
            </a:xfrm>
            <a:prstGeom prst="rect">
              <a:avLst/>
            </a:prstGeom>
            <a:noFill/>
          </p:spPr>
          <p:txBody>
            <a:bodyPr wrap="square" lIns="0" tIns="46800" rIns="0" bIns="46800" rtlCol="0">
              <a:spAutoFit/>
            </a:bodyPr>
            <a:lstStyle/>
            <a:p>
              <a:pPr algn="ctr"/>
              <a:r>
                <a:rPr lang="fi-FI" sz="900" b="1" dirty="0">
                  <a:solidFill>
                    <a:schemeClr val="bg1"/>
                  </a:solidFill>
                </a:rPr>
                <a:t>Dean</a:t>
              </a:r>
            </a:p>
            <a:p>
              <a:pPr algn="ctr"/>
              <a:r>
                <a:rPr lang="fi-FI" sz="900" dirty="0">
                  <a:solidFill>
                    <a:schemeClr val="bg1"/>
                  </a:solidFill>
                </a:rPr>
                <a:t>Jouko Lampinen</a:t>
              </a:r>
            </a:p>
          </p:txBody>
        </p:sp>
        <p:sp>
          <p:nvSpPr>
            <p:cNvPr id="98" name="TextBox 22"/>
            <p:cNvSpPr txBox="1"/>
            <p:nvPr/>
          </p:nvSpPr>
          <p:spPr>
            <a:xfrm>
              <a:off x="4684888" y="2232345"/>
              <a:ext cx="1144320" cy="371513"/>
            </a:xfrm>
            <a:prstGeom prst="rect">
              <a:avLst/>
            </a:prstGeom>
            <a:noFill/>
          </p:spPr>
          <p:txBody>
            <a:bodyPr wrap="square" lIns="0" tIns="46800" rIns="0" bIns="46800" rtlCol="0">
              <a:spAutoFit/>
            </a:bodyPr>
            <a:lstStyle/>
            <a:p>
              <a:pPr algn="ctr"/>
              <a:r>
                <a:rPr lang="fi-FI" sz="900" b="1" dirty="0">
                  <a:solidFill>
                    <a:schemeClr val="bg1"/>
                  </a:solidFill>
                </a:rPr>
                <a:t>Dean</a:t>
              </a:r>
            </a:p>
            <a:p>
              <a:pPr algn="ctr"/>
              <a:r>
                <a:rPr lang="fi-FI" sz="900" kern="1200" dirty="0" smtClean="0">
                  <a:solidFill>
                    <a:schemeClr val="bg1"/>
                  </a:solidFill>
                </a:rPr>
                <a:t>Jyri Hämäläinen</a:t>
              </a:r>
            </a:p>
          </p:txBody>
        </p:sp>
        <p:sp>
          <p:nvSpPr>
            <p:cNvPr id="99" name="TextBox 31"/>
            <p:cNvSpPr txBox="1"/>
            <p:nvPr/>
          </p:nvSpPr>
          <p:spPr>
            <a:xfrm>
              <a:off x="575945" y="982483"/>
              <a:ext cx="1278774" cy="415498"/>
            </a:xfrm>
            <a:prstGeom prst="rect">
              <a:avLst/>
            </a:prstGeom>
            <a:noFill/>
          </p:spPr>
          <p:txBody>
            <a:bodyPr wrap="square" lIns="0" tIns="0" rIns="0" bIns="0" rtlCol="0">
              <a:spAutoFit/>
            </a:bodyPr>
            <a:lstStyle/>
            <a:p>
              <a:pPr algn="ctr"/>
              <a:r>
                <a:rPr lang="fi-FI" sz="900" b="1" dirty="0">
                  <a:solidFill>
                    <a:schemeClr val="bg1"/>
                  </a:solidFill>
                </a:rPr>
                <a:t> School of Arts, </a:t>
              </a:r>
            </a:p>
            <a:p>
              <a:pPr algn="ctr"/>
              <a:r>
                <a:rPr lang="fi-FI" sz="900" b="1" dirty="0">
                  <a:solidFill>
                    <a:schemeClr val="bg1"/>
                  </a:solidFill>
                </a:rPr>
                <a:t>Design and</a:t>
              </a:r>
              <a:br>
                <a:rPr lang="fi-FI" sz="900" b="1" dirty="0">
                  <a:solidFill>
                    <a:schemeClr val="bg1"/>
                  </a:solidFill>
                </a:rPr>
              </a:br>
              <a:r>
                <a:rPr lang="fi-FI" sz="900" b="1" dirty="0">
                  <a:solidFill>
                    <a:schemeClr val="bg1"/>
                  </a:solidFill>
                </a:rPr>
                <a:t>Architecture</a:t>
              </a:r>
              <a:endParaRPr lang="fi-FI" sz="900" b="1" kern="1200" dirty="0">
                <a:solidFill>
                  <a:schemeClr val="bg1"/>
                </a:solidFill>
              </a:endParaRPr>
            </a:p>
          </p:txBody>
        </p:sp>
        <p:sp>
          <p:nvSpPr>
            <p:cNvPr id="100" name="TextBox 32"/>
            <p:cNvSpPr txBox="1"/>
            <p:nvPr/>
          </p:nvSpPr>
          <p:spPr>
            <a:xfrm>
              <a:off x="2075470" y="982483"/>
              <a:ext cx="969407" cy="276999"/>
            </a:xfrm>
            <a:prstGeom prst="rect">
              <a:avLst/>
            </a:prstGeom>
            <a:noFill/>
          </p:spPr>
          <p:txBody>
            <a:bodyPr wrap="square" lIns="0" tIns="0" rIns="0" bIns="0" rtlCol="0">
              <a:spAutoFit/>
            </a:bodyPr>
            <a:lstStyle/>
            <a:p>
              <a:pPr algn="ctr"/>
              <a:r>
                <a:rPr lang="fi-FI" sz="900" b="1" kern="1200" dirty="0" smtClean="0">
                  <a:solidFill>
                    <a:schemeClr val="bg1"/>
                  </a:solidFill>
                </a:rPr>
                <a:t>School of Business</a:t>
              </a:r>
              <a:endParaRPr lang="fi-FI" sz="900" b="1" kern="1200" dirty="0">
                <a:solidFill>
                  <a:schemeClr val="bg1"/>
                </a:solidFill>
              </a:endParaRPr>
            </a:p>
          </p:txBody>
        </p:sp>
        <p:sp>
          <p:nvSpPr>
            <p:cNvPr id="101" name="TextBox 33"/>
            <p:cNvSpPr txBox="1"/>
            <p:nvPr/>
          </p:nvSpPr>
          <p:spPr>
            <a:xfrm>
              <a:off x="3257395" y="982483"/>
              <a:ext cx="1299192" cy="415498"/>
            </a:xfrm>
            <a:prstGeom prst="rect">
              <a:avLst/>
            </a:prstGeom>
            <a:noFill/>
          </p:spPr>
          <p:txBody>
            <a:bodyPr wrap="square" lIns="0" tIns="0" rIns="0" bIns="0" rtlCol="0">
              <a:spAutoFit/>
            </a:bodyPr>
            <a:lstStyle/>
            <a:p>
              <a:pPr algn="ctr"/>
              <a:r>
                <a:rPr lang="fi-FI" sz="900" b="1" dirty="0">
                  <a:solidFill>
                    <a:schemeClr val="bg1"/>
                  </a:solidFill>
                </a:rPr>
                <a:t>School of </a:t>
              </a:r>
            </a:p>
            <a:p>
              <a:pPr algn="ctr"/>
              <a:r>
                <a:rPr lang="fi-FI" sz="900" b="1" dirty="0">
                  <a:solidFill>
                    <a:schemeClr val="bg1"/>
                  </a:solidFill>
                </a:rPr>
                <a:t>Chemical</a:t>
              </a:r>
            </a:p>
            <a:p>
              <a:pPr algn="ctr"/>
              <a:r>
                <a:rPr lang="fi-FI" sz="900" b="1" dirty="0" smtClean="0">
                  <a:solidFill>
                    <a:schemeClr val="bg1"/>
                  </a:solidFill>
                </a:rPr>
                <a:t>Engineering</a:t>
              </a:r>
              <a:endParaRPr lang="fi-FI" sz="900" b="1" kern="1200" dirty="0">
                <a:solidFill>
                  <a:schemeClr val="bg1"/>
                </a:solidFill>
              </a:endParaRPr>
            </a:p>
          </p:txBody>
        </p:sp>
        <p:sp>
          <p:nvSpPr>
            <p:cNvPr id="102" name="TextBox 34"/>
            <p:cNvSpPr txBox="1"/>
            <p:nvPr/>
          </p:nvSpPr>
          <p:spPr>
            <a:xfrm>
              <a:off x="6118384" y="982483"/>
              <a:ext cx="964482" cy="276999"/>
            </a:xfrm>
            <a:prstGeom prst="rect">
              <a:avLst/>
            </a:prstGeom>
            <a:noFill/>
          </p:spPr>
          <p:txBody>
            <a:bodyPr wrap="square" lIns="0" tIns="0" rIns="0" bIns="0" rtlCol="0">
              <a:spAutoFit/>
            </a:bodyPr>
            <a:lstStyle/>
            <a:p>
              <a:pPr algn="ctr"/>
              <a:r>
                <a:rPr lang="fi-FI" sz="900" b="1" dirty="0">
                  <a:solidFill>
                    <a:schemeClr val="bg1"/>
                  </a:solidFill>
                </a:rPr>
                <a:t>School of Engineering</a:t>
              </a:r>
              <a:endParaRPr lang="fi-FI" sz="900" b="1" kern="1200" dirty="0">
                <a:solidFill>
                  <a:schemeClr val="bg1"/>
                </a:solidFill>
              </a:endParaRPr>
            </a:p>
          </p:txBody>
        </p:sp>
        <p:sp>
          <p:nvSpPr>
            <p:cNvPr id="103" name="TextBox 35"/>
            <p:cNvSpPr txBox="1"/>
            <p:nvPr/>
          </p:nvSpPr>
          <p:spPr>
            <a:xfrm>
              <a:off x="7466936" y="982483"/>
              <a:ext cx="961009" cy="276999"/>
            </a:xfrm>
            <a:prstGeom prst="rect">
              <a:avLst/>
            </a:prstGeom>
            <a:noFill/>
          </p:spPr>
          <p:txBody>
            <a:bodyPr wrap="square" lIns="0" tIns="0" rIns="0" bIns="0" rtlCol="0">
              <a:spAutoFit/>
            </a:bodyPr>
            <a:lstStyle/>
            <a:p>
              <a:pPr algn="ctr"/>
              <a:r>
                <a:rPr lang="fi-FI" sz="900" b="1" dirty="0">
                  <a:solidFill>
                    <a:schemeClr val="bg1"/>
                  </a:solidFill>
                </a:rPr>
                <a:t>School of Science</a:t>
              </a:r>
              <a:endParaRPr lang="fi-FI" sz="900" b="1" kern="1200" dirty="0">
                <a:solidFill>
                  <a:schemeClr val="bg1"/>
                </a:solidFill>
              </a:endParaRPr>
            </a:p>
          </p:txBody>
        </p:sp>
        <p:sp>
          <p:nvSpPr>
            <p:cNvPr id="104" name="TextBox 36"/>
            <p:cNvSpPr txBox="1"/>
            <p:nvPr/>
          </p:nvSpPr>
          <p:spPr>
            <a:xfrm>
              <a:off x="4771309" y="982483"/>
              <a:ext cx="964996" cy="415498"/>
            </a:xfrm>
            <a:prstGeom prst="rect">
              <a:avLst/>
            </a:prstGeom>
            <a:noFill/>
          </p:spPr>
          <p:txBody>
            <a:bodyPr wrap="square" lIns="0" tIns="0" rIns="0" bIns="0" rtlCol="0">
              <a:spAutoFit/>
            </a:bodyPr>
            <a:lstStyle/>
            <a:p>
              <a:pPr algn="ctr"/>
              <a:r>
                <a:rPr lang="fi-FI" sz="900" b="1" dirty="0">
                  <a:solidFill>
                    <a:schemeClr val="bg1"/>
                  </a:solidFill>
                </a:rPr>
                <a:t>School of Electrical Engineering</a:t>
              </a:r>
              <a:endParaRPr lang="fi-FI" sz="900" b="1" kern="1200" dirty="0">
                <a:solidFill>
                  <a:schemeClr val="bg1"/>
                </a:solidFill>
              </a:endParaRPr>
            </a:p>
          </p:txBody>
        </p:sp>
        <p:sp>
          <p:nvSpPr>
            <p:cNvPr id="105" name="TextBox 37"/>
            <p:cNvSpPr txBox="1"/>
            <p:nvPr/>
          </p:nvSpPr>
          <p:spPr>
            <a:xfrm>
              <a:off x="644685" y="1494368"/>
              <a:ext cx="1147792" cy="233014"/>
            </a:xfrm>
            <a:prstGeom prst="rect">
              <a:avLst/>
            </a:prstGeom>
            <a:solidFill>
              <a:srgbClr val="FFFFFF"/>
            </a:solidFill>
          </p:spPr>
          <p:txBody>
            <a:bodyPr wrap="square" lIns="0" tIns="46800" rIns="0" bIns="46800" rtlCol="0" anchor="b">
              <a:spAutoFit/>
            </a:bodyPr>
            <a:lstStyle/>
            <a:p>
              <a:pPr algn="ctr"/>
              <a:r>
                <a:rPr lang="fi-FI" sz="900" kern="1200" dirty="0" smtClean="0">
                  <a:solidFill>
                    <a:srgbClr val="928B81"/>
                  </a:solidFill>
                </a:rPr>
                <a:t>Departments</a:t>
              </a:r>
              <a:endParaRPr lang="fi-FI" sz="900" kern="1200" dirty="0">
                <a:solidFill>
                  <a:srgbClr val="928B81"/>
                </a:solidFill>
              </a:endParaRPr>
            </a:p>
          </p:txBody>
        </p:sp>
        <p:sp>
          <p:nvSpPr>
            <p:cNvPr id="106" name="TextBox 38"/>
            <p:cNvSpPr txBox="1"/>
            <p:nvPr/>
          </p:nvSpPr>
          <p:spPr>
            <a:xfrm>
              <a:off x="1991254" y="1494368"/>
              <a:ext cx="1144320" cy="233014"/>
            </a:xfrm>
            <a:prstGeom prst="rect">
              <a:avLst/>
            </a:prstGeom>
            <a:solidFill>
              <a:srgbClr val="FFFFFF"/>
            </a:solidFill>
          </p:spPr>
          <p:txBody>
            <a:bodyPr wrap="square" lIns="0" tIns="46800" rIns="0" bIns="46800" rtlCol="0" anchor="b">
              <a:spAutoFit/>
            </a:bodyPr>
            <a:lstStyle/>
            <a:p>
              <a:pPr algn="ctr"/>
              <a:r>
                <a:rPr lang="fi-FI" sz="900" dirty="0">
                  <a:solidFill>
                    <a:srgbClr val="928B81"/>
                  </a:solidFill>
                </a:rPr>
                <a:t>Departments</a:t>
              </a:r>
            </a:p>
          </p:txBody>
        </p:sp>
        <p:sp>
          <p:nvSpPr>
            <p:cNvPr id="107" name="TextBox 39"/>
            <p:cNvSpPr txBox="1"/>
            <p:nvPr/>
          </p:nvSpPr>
          <p:spPr>
            <a:xfrm>
              <a:off x="4679436" y="1494368"/>
              <a:ext cx="1155284" cy="233014"/>
            </a:xfrm>
            <a:prstGeom prst="rect">
              <a:avLst/>
            </a:prstGeom>
            <a:solidFill>
              <a:srgbClr val="FFFFFF"/>
            </a:solidFill>
          </p:spPr>
          <p:txBody>
            <a:bodyPr wrap="square" lIns="0" tIns="46800" rIns="0" bIns="46800" rtlCol="0" anchor="b">
              <a:spAutoFit/>
            </a:bodyPr>
            <a:lstStyle/>
            <a:p>
              <a:pPr algn="ctr"/>
              <a:r>
                <a:rPr lang="fi-FI" sz="900" dirty="0">
                  <a:solidFill>
                    <a:srgbClr val="928B81"/>
                  </a:solidFill>
                </a:rPr>
                <a:t>Departments</a:t>
              </a:r>
            </a:p>
          </p:txBody>
        </p:sp>
        <p:sp>
          <p:nvSpPr>
            <p:cNvPr id="108" name="TextBox 40"/>
            <p:cNvSpPr txBox="1"/>
            <p:nvPr/>
          </p:nvSpPr>
          <p:spPr>
            <a:xfrm>
              <a:off x="3332619" y="1494368"/>
              <a:ext cx="1155284" cy="233014"/>
            </a:xfrm>
            <a:prstGeom prst="rect">
              <a:avLst/>
            </a:prstGeom>
            <a:solidFill>
              <a:srgbClr val="FFFFFF"/>
            </a:solidFill>
          </p:spPr>
          <p:txBody>
            <a:bodyPr wrap="square" lIns="0" tIns="46800" rIns="0" bIns="46800" rtlCol="0" anchor="b">
              <a:spAutoFit/>
            </a:bodyPr>
            <a:lstStyle/>
            <a:p>
              <a:pPr algn="ctr"/>
              <a:r>
                <a:rPr lang="fi-FI" sz="900" dirty="0">
                  <a:solidFill>
                    <a:srgbClr val="928B81"/>
                  </a:solidFill>
                </a:rPr>
                <a:t>Departments</a:t>
              </a:r>
            </a:p>
          </p:txBody>
        </p:sp>
        <p:sp>
          <p:nvSpPr>
            <p:cNvPr id="109" name="TextBox 41"/>
            <p:cNvSpPr txBox="1"/>
            <p:nvPr/>
          </p:nvSpPr>
          <p:spPr>
            <a:xfrm>
              <a:off x="6025599" y="1494368"/>
              <a:ext cx="1156604" cy="233014"/>
            </a:xfrm>
            <a:prstGeom prst="rect">
              <a:avLst/>
            </a:prstGeom>
            <a:solidFill>
              <a:srgbClr val="FFFFFF"/>
            </a:solidFill>
          </p:spPr>
          <p:txBody>
            <a:bodyPr wrap="square" lIns="0" tIns="46800" rIns="0" bIns="46800" rtlCol="0" anchor="b">
              <a:spAutoFit/>
            </a:bodyPr>
            <a:lstStyle/>
            <a:p>
              <a:pPr algn="ctr"/>
              <a:r>
                <a:rPr lang="fi-FI" sz="900" dirty="0">
                  <a:solidFill>
                    <a:srgbClr val="928B81"/>
                  </a:solidFill>
                </a:rPr>
                <a:t>Departments</a:t>
              </a:r>
            </a:p>
          </p:txBody>
        </p:sp>
        <p:sp>
          <p:nvSpPr>
            <p:cNvPr id="110" name="TextBox 42"/>
            <p:cNvSpPr txBox="1"/>
            <p:nvPr/>
          </p:nvSpPr>
          <p:spPr>
            <a:xfrm>
              <a:off x="7368077" y="1494368"/>
              <a:ext cx="1158724" cy="233014"/>
            </a:xfrm>
            <a:prstGeom prst="rect">
              <a:avLst/>
            </a:prstGeom>
            <a:solidFill>
              <a:srgbClr val="FFFFFF"/>
            </a:solidFill>
          </p:spPr>
          <p:txBody>
            <a:bodyPr wrap="square" lIns="0" tIns="46800" rIns="0" bIns="46800" rtlCol="0" anchor="b">
              <a:spAutoFit/>
            </a:bodyPr>
            <a:lstStyle/>
            <a:p>
              <a:pPr algn="ctr"/>
              <a:r>
                <a:rPr lang="fi-FI" sz="900" dirty="0">
                  <a:solidFill>
                    <a:srgbClr val="928B81"/>
                  </a:solidFill>
                </a:rPr>
                <a:t>Departments</a:t>
              </a:r>
            </a:p>
          </p:txBody>
        </p:sp>
        <p:sp>
          <p:nvSpPr>
            <p:cNvPr id="111" name="Rectangle 43"/>
            <p:cNvSpPr>
              <a:spLocks noChangeArrowheads="1"/>
            </p:cNvSpPr>
            <p:nvPr/>
          </p:nvSpPr>
          <p:spPr bwMode="auto">
            <a:xfrm>
              <a:off x="646412" y="1796083"/>
              <a:ext cx="1144320" cy="359700"/>
            </a:xfrm>
            <a:prstGeom prst="rect">
              <a:avLst/>
            </a:prstGeom>
            <a:solidFill>
              <a:srgbClr val="FFA300"/>
            </a:solidFill>
            <a:ln w="19050" cmpd="sng">
              <a:solidFill>
                <a:srgbClr val="FFA300"/>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112" name="Rectangle 44"/>
            <p:cNvSpPr>
              <a:spLocks noChangeArrowheads="1"/>
            </p:cNvSpPr>
            <p:nvPr/>
          </p:nvSpPr>
          <p:spPr bwMode="auto">
            <a:xfrm>
              <a:off x="1985098" y="1796083"/>
              <a:ext cx="1150150" cy="359700"/>
            </a:xfrm>
            <a:prstGeom prst="rect">
              <a:avLst/>
            </a:prstGeom>
            <a:solidFill>
              <a:srgbClr val="78BE20"/>
            </a:solidFill>
            <a:ln w="19050" cmpd="sng">
              <a:solidFill>
                <a:srgbClr val="78BE20"/>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113" name="Rectangle 45"/>
            <p:cNvSpPr>
              <a:spLocks noChangeArrowheads="1"/>
            </p:cNvSpPr>
            <p:nvPr/>
          </p:nvSpPr>
          <p:spPr bwMode="auto">
            <a:xfrm>
              <a:off x="3331915" y="1796083"/>
              <a:ext cx="1150150" cy="359700"/>
            </a:xfrm>
            <a:prstGeom prst="rect">
              <a:avLst/>
            </a:prstGeom>
            <a:solidFill>
              <a:srgbClr val="009B3A"/>
            </a:solidFill>
            <a:ln w="19050" cmpd="sng">
              <a:solidFill>
                <a:srgbClr val="009B3A"/>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114" name="Rectangle 46"/>
            <p:cNvSpPr>
              <a:spLocks noChangeArrowheads="1"/>
            </p:cNvSpPr>
            <p:nvPr/>
          </p:nvSpPr>
          <p:spPr bwMode="auto">
            <a:xfrm>
              <a:off x="4678732" y="1796083"/>
              <a:ext cx="1150150" cy="359700"/>
            </a:xfrm>
            <a:prstGeom prst="rect">
              <a:avLst/>
            </a:prstGeom>
            <a:solidFill>
              <a:srgbClr val="6639B7"/>
            </a:solidFill>
            <a:ln w="19050" cmpd="sng">
              <a:solidFill>
                <a:srgbClr val="6639B7"/>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115" name="Rectangle 47"/>
            <p:cNvSpPr>
              <a:spLocks noChangeArrowheads="1"/>
            </p:cNvSpPr>
            <p:nvPr/>
          </p:nvSpPr>
          <p:spPr bwMode="auto">
            <a:xfrm>
              <a:off x="6025550" y="1796084"/>
              <a:ext cx="1150150" cy="359700"/>
            </a:xfrm>
            <a:prstGeom prst="rect">
              <a:avLst/>
            </a:prstGeom>
            <a:solidFill>
              <a:srgbClr val="BB16A3"/>
            </a:solidFill>
            <a:ln w="19050" cmpd="sng">
              <a:solidFill>
                <a:srgbClr val="BB16A3"/>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116" name="Rectangle 48"/>
            <p:cNvSpPr>
              <a:spLocks noChangeArrowheads="1"/>
            </p:cNvSpPr>
            <p:nvPr/>
          </p:nvSpPr>
          <p:spPr bwMode="auto">
            <a:xfrm>
              <a:off x="7372365" y="1788466"/>
              <a:ext cx="1150150" cy="367318"/>
            </a:xfrm>
            <a:prstGeom prst="rect">
              <a:avLst/>
            </a:prstGeom>
            <a:solidFill>
              <a:srgbClr val="FF6600"/>
            </a:solidFill>
            <a:ln w="19050" cmpd="sng">
              <a:solidFill>
                <a:srgbClr val="FF6600"/>
              </a:solidFill>
            </a:ln>
            <a:extLst/>
          </p:spPr>
          <p:txBody>
            <a:bodyPr vert="horz" wrap="square" lIns="91440" tIns="45720" rIns="91440" bIns="45720" numCol="1" anchor="t" anchorCtr="0" compatLnSpc="1">
              <a:prstTxWarp prst="textNoShape">
                <a:avLst/>
              </a:prstTxWarp>
            </a:bodyPr>
            <a:lstStyle/>
            <a:p>
              <a:endParaRPr lang="fi-FI" kern="1200" dirty="0"/>
            </a:p>
          </p:txBody>
        </p:sp>
        <p:sp>
          <p:nvSpPr>
            <p:cNvPr id="117" name="TextBox 49"/>
            <p:cNvSpPr txBox="1"/>
            <p:nvPr/>
          </p:nvSpPr>
          <p:spPr>
            <a:xfrm>
              <a:off x="652115" y="1799525"/>
              <a:ext cx="1138918" cy="371513"/>
            </a:xfrm>
            <a:prstGeom prst="rect">
              <a:avLst/>
            </a:prstGeom>
            <a:solidFill>
              <a:srgbClr val="FFFFFF"/>
            </a:solidFill>
          </p:spPr>
          <p:txBody>
            <a:bodyPr wrap="square" lIns="0" tIns="46800" rIns="0" bIns="46800" rtlCol="0">
              <a:spAutoFit/>
            </a:bodyPr>
            <a:lstStyle/>
            <a:p>
              <a:pPr algn="ctr"/>
              <a:r>
                <a:rPr lang="fi-FI" sz="900" i="1" dirty="0" err="1">
                  <a:solidFill>
                    <a:schemeClr val="bg2"/>
                  </a:solidFill>
                  <a:latin typeface="Georgia" panose="02040502050405020303" pitchFamily="18" charset="0"/>
                </a:rPr>
                <a:t>Academic</a:t>
              </a:r>
              <a:r>
                <a:rPr lang="fi-FI" sz="900" i="1" dirty="0">
                  <a:solidFill>
                    <a:schemeClr val="bg2"/>
                  </a:solidFill>
                  <a:latin typeface="Georgia" panose="02040502050405020303" pitchFamily="18" charset="0"/>
                </a:rPr>
                <a:t> </a:t>
              </a:r>
              <a:endParaRPr lang="fi-FI" sz="900" i="1" dirty="0" smtClean="0">
                <a:solidFill>
                  <a:schemeClr val="bg2"/>
                </a:solidFill>
                <a:latin typeface="Georgia" panose="02040502050405020303" pitchFamily="18" charset="0"/>
              </a:endParaRPr>
            </a:p>
            <a:p>
              <a:pPr algn="ctr"/>
              <a:r>
                <a:rPr lang="fi-FI" sz="900" i="1" dirty="0" err="1" smtClean="0">
                  <a:solidFill>
                    <a:schemeClr val="bg2"/>
                  </a:solidFill>
                  <a:latin typeface="Georgia" panose="02040502050405020303" pitchFamily="18" charset="0"/>
                </a:rPr>
                <a:t>Committee</a:t>
              </a:r>
              <a:endParaRPr lang="fi-FI" sz="900" i="1" kern="1200" dirty="0">
                <a:solidFill>
                  <a:schemeClr val="bg2"/>
                </a:solidFill>
                <a:latin typeface="Georgia" panose="02040502050405020303" pitchFamily="18" charset="0"/>
              </a:endParaRPr>
            </a:p>
          </p:txBody>
        </p:sp>
        <p:sp>
          <p:nvSpPr>
            <p:cNvPr id="118" name="TextBox 50"/>
            <p:cNvSpPr txBox="1"/>
            <p:nvPr/>
          </p:nvSpPr>
          <p:spPr>
            <a:xfrm>
              <a:off x="1991735" y="1799525"/>
              <a:ext cx="1149478" cy="371513"/>
            </a:xfrm>
            <a:prstGeom prst="rect">
              <a:avLst/>
            </a:prstGeom>
            <a:solidFill>
              <a:srgbClr val="FFFFFF"/>
            </a:solidFill>
          </p:spPr>
          <p:txBody>
            <a:bodyPr wrap="square" lIns="0" tIns="46800" rIns="0" bIns="46800" rtlCol="0">
              <a:spAutoFit/>
            </a:bodyPr>
            <a:lstStyle/>
            <a:p>
              <a:pPr algn="ctr"/>
              <a:r>
                <a:rPr lang="fi-FI" sz="900" i="1" dirty="0" err="1">
                  <a:solidFill>
                    <a:schemeClr val="bg2"/>
                  </a:solidFill>
                  <a:latin typeface="Georgia" panose="02040502050405020303" pitchFamily="18" charset="0"/>
                </a:rPr>
                <a:t>Academic</a:t>
              </a:r>
              <a:r>
                <a:rPr lang="fi-FI" sz="900" i="1" dirty="0">
                  <a:solidFill>
                    <a:schemeClr val="bg2"/>
                  </a:solidFill>
                  <a:latin typeface="Georgia" panose="02040502050405020303" pitchFamily="18" charset="0"/>
                </a:rPr>
                <a:t> </a:t>
              </a:r>
              <a:endParaRPr lang="fi-FI" sz="900" i="1" dirty="0" smtClean="0">
                <a:solidFill>
                  <a:schemeClr val="bg2"/>
                </a:solidFill>
                <a:latin typeface="Georgia" panose="02040502050405020303" pitchFamily="18" charset="0"/>
              </a:endParaRPr>
            </a:p>
            <a:p>
              <a:pPr algn="ctr"/>
              <a:r>
                <a:rPr lang="fi-FI" sz="900" i="1" dirty="0" err="1" smtClean="0">
                  <a:solidFill>
                    <a:schemeClr val="bg2"/>
                  </a:solidFill>
                  <a:latin typeface="Georgia" panose="02040502050405020303" pitchFamily="18" charset="0"/>
                </a:rPr>
                <a:t>Committee</a:t>
              </a:r>
              <a:endParaRPr lang="fi-FI" sz="900" i="1" dirty="0">
                <a:solidFill>
                  <a:schemeClr val="bg2"/>
                </a:solidFill>
                <a:latin typeface="Georgia" panose="02040502050405020303" pitchFamily="18" charset="0"/>
              </a:endParaRPr>
            </a:p>
          </p:txBody>
        </p:sp>
        <p:sp>
          <p:nvSpPr>
            <p:cNvPr id="119" name="TextBox 51"/>
            <p:cNvSpPr txBox="1"/>
            <p:nvPr/>
          </p:nvSpPr>
          <p:spPr>
            <a:xfrm>
              <a:off x="4685195" y="1799525"/>
              <a:ext cx="1149828" cy="371513"/>
            </a:xfrm>
            <a:prstGeom prst="rect">
              <a:avLst/>
            </a:prstGeom>
            <a:solidFill>
              <a:srgbClr val="FFFFFF"/>
            </a:solidFill>
          </p:spPr>
          <p:txBody>
            <a:bodyPr wrap="square" lIns="0" tIns="46800" rIns="0" bIns="46800" rtlCol="0">
              <a:spAutoFit/>
            </a:bodyPr>
            <a:lstStyle/>
            <a:p>
              <a:pPr algn="ctr"/>
              <a:r>
                <a:rPr lang="fi-FI" sz="900" i="1" dirty="0" err="1">
                  <a:solidFill>
                    <a:schemeClr val="bg2"/>
                  </a:solidFill>
                  <a:latin typeface="Georgia" panose="02040502050405020303" pitchFamily="18" charset="0"/>
                </a:rPr>
                <a:t>Academic</a:t>
              </a:r>
              <a:r>
                <a:rPr lang="fi-FI" sz="900" i="1" dirty="0">
                  <a:solidFill>
                    <a:schemeClr val="bg2"/>
                  </a:solidFill>
                  <a:latin typeface="Georgia" panose="02040502050405020303" pitchFamily="18" charset="0"/>
                </a:rPr>
                <a:t> </a:t>
              </a:r>
              <a:endParaRPr lang="fi-FI" sz="900" i="1" dirty="0" smtClean="0">
                <a:solidFill>
                  <a:schemeClr val="bg2"/>
                </a:solidFill>
                <a:latin typeface="Georgia" panose="02040502050405020303" pitchFamily="18" charset="0"/>
              </a:endParaRPr>
            </a:p>
            <a:p>
              <a:pPr algn="ctr"/>
              <a:r>
                <a:rPr lang="fi-FI" sz="900" i="1" dirty="0" err="1" smtClean="0">
                  <a:solidFill>
                    <a:schemeClr val="bg2"/>
                  </a:solidFill>
                  <a:latin typeface="Georgia" panose="02040502050405020303" pitchFamily="18" charset="0"/>
                </a:rPr>
                <a:t>Committee</a:t>
              </a:r>
              <a:endParaRPr lang="fi-FI" sz="900" i="1" dirty="0">
                <a:solidFill>
                  <a:schemeClr val="bg2"/>
                </a:solidFill>
                <a:latin typeface="Georgia" panose="02040502050405020303" pitchFamily="18" charset="0"/>
              </a:endParaRPr>
            </a:p>
          </p:txBody>
        </p:sp>
        <p:sp>
          <p:nvSpPr>
            <p:cNvPr id="120" name="TextBox 52"/>
            <p:cNvSpPr txBox="1"/>
            <p:nvPr/>
          </p:nvSpPr>
          <p:spPr>
            <a:xfrm>
              <a:off x="6032014" y="1799525"/>
              <a:ext cx="1149828" cy="371513"/>
            </a:xfrm>
            <a:prstGeom prst="rect">
              <a:avLst/>
            </a:prstGeom>
            <a:solidFill>
              <a:srgbClr val="FFFFFF"/>
            </a:solidFill>
          </p:spPr>
          <p:txBody>
            <a:bodyPr wrap="square" lIns="0" tIns="46800" rIns="0" bIns="46800" rtlCol="0">
              <a:spAutoFit/>
            </a:bodyPr>
            <a:lstStyle/>
            <a:p>
              <a:pPr algn="ctr"/>
              <a:r>
                <a:rPr lang="fi-FI" sz="900" i="1" dirty="0" err="1" smtClean="0">
                  <a:solidFill>
                    <a:schemeClr val="bg2"/>
                  </a:solidFill>
                  <a:latin typeface="Georgia" panose="02040502050405020303" pitchFamily="18" charset="0"/>
                </a:rPr>
                <a:t>Academic</a:t>
              </a:r>
              <a:r>
                <a:rPr lang="fi-FI" sz="900" i="1" dirty="0" smtClean="0">
                  <a:solidFill>
                    <a:schemeClr val="bg2"/>
                  </a:solidFill>
                  <a:latin typeface="Georgia" panose="02040502050405020303" pitchFamily="18" charset="0"/>
                </a:rPr>
                <a:t> </a:t>
              </a:r>
            </a:p>
            <a:p>
              <a:pPr algn="ctr"/>
              <a:r>
                <a:rPr lang="fi-FI" sz="900" i="1" dirty="0" err="1" smtClean="0">
                  <a:solidFill>
                    <a:schemeClr val="bg2"/>
                  </a:solidFill>
                  <a:latin typeface="Georgia" panose="02040502050405020303" pitchFamily="18" charset="0"/>
                </a:rPr>
                <a:t>Committee</a:t>
              </a:r>
              <a:endParaRPr lang="fi-FI" sz="900" i="1" dirty="0">
                <a:solidFill>
                  <a:schemeClr val="bg2"/>
                </a:solidFill>
                <a:latin typeface="Georgia" panose="02040502050405020303" pitchFamily="18" charset="0"/>
              </a:endParaRPr>
            </a:p>
          </p:txBody>
        </p:sp>
        <p:sp>
          <p:nvSpPr>
            <p:cNvPr id="121" name="TextBox 53"/>
            <p:cNvSpPr txBox="1"/>
            <p:nvPr/>
          </p:nvSpPr>
          <p:spPr>
            <a:xfrm>
              <a:off x="7366855" y="1799525"/>
              <a:ext cx="1161168" cy="371513"/>
            </a:xfrm>
            <a:prstGeom prst="rect">
              <a:avLst/>
            </a:prstGeom>
            <a:solidFill>
              <a:srgbClr val="FFFFFF"/>
            </a:solidFill>
          </p:spPr>
          <p:txBody>
            <a:bodyPr wrap="square" lIns="0" tIns="46800" rIns="0" bIns="46800" rtlCol="0">
              <a:spAutoFit/>
            </a:bodyPr>
            <a:lstStyle/>
            <a:p>
              <a:pPr algn="ctr"/>
              <a:r>
                <a:rPr lang="fi-FI" sz="900" i="1" dirty="0" err="1">
                  <a:solidFill>
                    <a:srgbClr val="8C857B"/>
                  </a:solidFill>
                  <a:latin typeface="Georgia" panose="02040502050405020303" pitchFamily="18" charset="0"/>
                </a:rPr>
                <a:t>Academic</a:t>
              </a:r>
              <a:r>
                <a:rPr lang="fi-FI" sz="900" i="1">
                  <a:solidFill>
                    <a:srgbClr val="8C857B"/>
                  </a:solidFill>
                  <a:latin typeface="Georgia" panose="02040502050405020303" pitchFamily="18" charset="0"/>
                </a:rPr>
                <a:t> </a:t>
              </a:r>
              <a:endParaRPr lang="fi-FI" sz="900" i="1" smtClean="0">
                <a:solidFill>
                  <a:srgbClr val="8C857B"/>
                </a:solidFill>
                <a:latin typeface="Georgia" panose="02040502050405020303" pitchFamily="18" charset="0"/>
              </a:endParaRPr>
            </a:p>
            <a:p>
              <a:pPr algn="ctr"/>
              <a:r>
                <a:rPr lang="fi-FI" sz="900" i="1" smtClean="0">
                  <a:solidFill>
                    <a:srgbClr val="8C857B"/>
                  </a:solidFill>
                  <a:latin typeface="Georgia" panose="02040502050405020303" pitchFamily="18" charset="0"/>
                </a:rPr>
                <a:t>Committee</a:t>
              </a:r>
              <a:endParaRPr lang="fi-FI" sz="900" i="1" dirty="0">
                <a:solidFill>
                  <a:srgbClr val="8C857B"/>
                </a:solidFill>
                <a:latin typeface="Georgia" panose="02040502050405020303" pitchFamily="18" charset="0"/>
              </a:endParaRPr>
            </a:p>
          </p:txBody>
        </p:sp>
        <p:sp>
          <p:nvSpPr>
            <p:cNvPr id="122" name="TextBox 54"/>
            <p:cNvSpPr txBox="1"/>
            <p:nvPr/>
          </p:nvSpPr>
          <p:spPr>
            <a:xfrm>
              <a:off x="3343774" y="1799525"/>
              <a:ext cx="1138918" cy="371513"/>
            </a:xfrm>
            <a:prstGeom prst="rect">
              <a:avLst/>
            </a:prstGeom>
            <a:solidFill>
              <a:srgbClr val="FFFFFF"/>
            </a:solidFill>
          </p:spPr>
          <p:txBody>
            <a:bodyPr wrap="square" lIns="0" tIns="46800" rIns="0" bIns="46800" rtlCol="0">
              <a:spAutoFit/>
            </a:bodyPr>
            <a:lstStyle/>
            <a:p>
              <a:pPr algn="ctr"/>
              <a:r>
                <a:rPr lang="fi-FI" sz="900" i="1" dirty="0" err="1">
                  <a:solidFill>
                    <a:schemeClr val="bg2"/>
                  </a:solidFill>
                  <a:latin typeface="Georgia" panose="02040502050405020303" pitchFamily="18" charset="0"/>
                </a:rPr>
                <a:t>Academic</a:t>
              </a:r>
              <a:r>
                <a:rPr lang="fi-FI" sz="900" i="1" dirty="0">
                  <a:solidFill>
                    <a:schemeClr val="bg2"/>
                  </a:solidFill>
                  <a:latin typeface="Georgia" panose="02040502050405020303" pitchFamily="18" charset="0"/>
                </a:rPr>
                <a:t> </a:t>
              </a:r>
              <a:endParaRPr lang="fi-FI" sz="900" i="1" dirty="0" smtClean="0">
                <a:solidFill>
                  <a:schemeClr val="bg2"/>
                </a:solidFill>
                <a:latin typeface="Georgia" panose="02040502050405020303" pitchFamily="18" charset="0"/>
              </a:endParaRPr>
            </a:p>
            <a:p>
              <a:pPr algn="ctr"/>
              <a:r>
                <a:rPr lang="fi-FI" sz="900" i="1" dirty="0" err="1" smtClean="0">
                  <a:solidFill>
                    <a:schemeClr val="bg2"/>
                  </a:solidFill>
                  <a:latin typeface="Georgia" panose="02040502050405020303" pitchFamily="18" charset="0"/>
                </a:rPr>
                <a:t>Committee</a:t>
              </a:r>
              <a:endParaRPr lang="fi-FI" sz="900" i="1" dirty="0">
                <a:solidFill>
                  <a:schemeClr val="bg2"/>
                </a:solidFill>
                <a:latin typeface="Georgia" panose="02040502050405020303" pitchFamily="18" charset="0"/>
              </a:endParaRPr>
            </a:p>
          </p:txBody>
        </p:sp>
        <p:sp>
          <p:nvSpPr>
            <p:cNvPr id="123" name="Rectangle 63"/>
            <p:cNvSpPr>
              <a:spLocks noChangeArrowheads="1"/>
            </p:cNvSpPr>
            <p:nvPr/>
          </p:nvSpPr>
          <p:spPr bwMode="auto">
            <a:xfrm>
              <a:off x="586456" y="4857518"/>
              <a:ext cx="8000369" cy="432120"/>
            </a:xfrm>
            <a:prstGeom prst="rect">
              <a:avLst/>
            </a:prstGeom>
            <a:solidFill>
              <a:srgbClr val="FFFFFF"/>
            </a:solidFill>
            <a:ln w="12700" cmpd="sng">
              <a:solidFill>
                <a:srgbClr val="005EB8"/>
              </a:solidFill>
            </a:ln>
            <a:extLst/>
          </p:spPr>
          <p:txBody>
            <a:bodyPr vert="horz" wrap="square" lIns="91440" tIns="45720" rIns="91440" bIns="45720" numCol="1" anchor="ctr" anchorCtr="0" compatLnSpc="1">
              <a:prstTxWarp prst="textNoShape">
                <a:avLst/>
              </a:prstTxWarp>
            </a:bodyPr>
            <a:lstStyle/>
            <a:p>
              <a:pPr algn="ctr"/>
              <a:r>
                <a:rPr lang="fi-FI" sz="1000" b="1" dirty="0">
                  <a:solidFill>
                    <a:schemeClr val="tx2"/>
                  </a:solidFill>
                </a:rPr>
                <a:t>Board </a:t>
              </a:r>
            </a:p>
            <a:p>
              <a:pPr algn="ctr"/>
              <a:r>
                <a:rPr lang="fi-FI" sz="800" dirty="0" err="1">
                  <a:solidFill>
                    <a:schemeClr val="tx2"/>
                  </a:solidFill>
                </a:rPr>
                <a:t>Professor</a:t>
              </a:r>
              <a:r>
                <a:rPr lang="fi-FI" sz="800" dirty="0">
                  <a:solidFill>
                    <a:schemeClr val="tx2"/>
                  </a:solidFill>
                </a:rPr>
                <a:t> of </a:t>
              </a:r>
              <a:r>
                <a:rPr lang="fi-FI" sz="800" dirty="0" err="1" smtClean="0">
                  <a:solidFill>
                    <a:schemeClr val="tx2"/>
                  </a:solidFill>
                </a:rPr>
                <a:t>Practice</a:t>
              </a:r>
              <a:r>
                <a:rPr lang="fi-FI" sz="800" dirty="0" smtClean="0">
                  <a:solidFill>
                    <a:schemeClr val="tx2"/>
                  </a:solidFill>
                </a:rPr>
                <a:t> </a:t>
              </a:r>
              <a:r>
                <a:rPr lang="fi-FI" sz="800" b="1" dirty="0" smtClean="0">
                  <a:solidFill>
                    <a:schemeClr val="tx2"/>
                  </a:solidFill>
                </a:rPr>
                <a:t>Anne Brunila</a:t>
              </a:r>
              <a:r>
                <a:rPr lang="fi-FI" sz="800" b="1" dirty="0">
                  <a:solidFill>
                    <a:schemeClr val="tx2"/>
                  </a:solidFill>
                </a:rPr>
                <a:t> </a:t>
              </a:r>
              <a:r>
                <a:rPr lang="fi-FI" sz="800" dirty="0" smtClean="0">
                  <a:solidFill>
                    <a:schemeClr val="tx2"/>
                  </a:solidFill>
                </a:rPr>
                <a:t>(Chair), President </a:t>
              </a:r>
              <a:r>
                <a:rPr lang="fi-FI" sz="800" b="1" dirty="0" smtClean="0">
                  <a:solidFill>
                    <a:schemeClr val="tx2"/>
                  </a:solidFill>
                </a:rPr>
                <a:t>Mikko Kosonen</a:t>
              </a:r>
              <a:r>
                <a:rPr lang="fi-FI" sz="800" dirty="0" smtClean="0">
                  <a:solidFill>
                    <a:schemeClr val="tx2"/>
                  </a:solidFill>
                </a:rPr>
                <a:t> (</a:t>
              </a:r>
              <a:r>
                <a:rPr lang="fi-FI" sz="800" dirty="0" err="1">
                  <a:solidFill>
                    <a:schemeClr val="tx2"/>
                  </a:solidFill>
                </a:rPr>
                <a:t>Vice</a:t>
              </a:r>
              <a:r>
                <a:rPr lang="fi-FI" sz="800" dirty="0">
                  <a:solidFill>
                    <a:schemeClr val="tx2"/>
                  </a:solidFill>
                </a:rPr>
                <a:t> </a:t>
              </a:r>
              <a:r>
                <a:rPr lang="fi-FI" sz="800" dirty="0" smtClean="0">
                  <a:solidFill>
                    <a:schemeClr val="tx2"/>
                  </a:solidFill>
                </a:rPr>
                <a:t>Chair), </a:t>
              </a:r>
              <a:r>
                <a:rPr lang="fi-FI" sz="800" dirty="0" err="1" smtClean="0">
                  <a:solidFill>
                    <a:schemeClr val="tx2"/>
                  </a:solidFill>
                </a:rPr>
                <a:t>Professor</a:t>
              </a:r>
              <a:r>
                <a:rPr lang="fi-FI" sz="800" dirty="0" smtClean="0">
                  <a:solidFill>
                    <a:schemeClr val="tx2"/>
                  </a:solidFill>
                </a:rPr>
                <a:t> </a:t>
              </a:r>
              <a:r>
                <a:rPr lang="fi-FI" sz="800" b="1" dirty="0" smtClean="0">
                  <a:solidFill>
                    <a:schemeClr val="tx2"/>
                  </a:solidFill>
                </a:rPr>
                <a:t>Bengt Holmström</a:t>
              </a:r>
              <a:r>
                <a:rPr lang="fi-FI" sz="800" dirty="0" smtClean="0">
                  <a:solidFill>
                    <a:schemeClr val="tx2"/>
                  </a:solidFill>
                </a:rPr>
                <a:t>, </a:t>
              </a:r>
              <a:r>
                <a:rPr lang="fi-FI" sz="800" dirty="0" err="1" smtClean="0">
                  <a:solidFill>
                    <a:schemeClr val="tx2"/>
                  </a:solidFill>
                </a:rPr>
                <a:t>Professor</a:t>
              </a:r>
              <a:r>
                <a:rPr lang="fi-FI" sz="800" dirty="0" smtClean="0">
                  <a:solidFill>
                    <a:schemeClr val="tx2"/>
                  </a:solidFill>
                </a:rPr>
                <a:t> </a:t>
              </a:r>
              <a:r>
                <a:rPr lang="fi-FI" sz="800" b="1" dirty="0" smtClean="0">
                  <a:solidFill>
                    <a:schemeClr val="tx2"/>
                  </a:solidFill>
                </a:rPr>
                <a:t>Saku Mantere</a:t>
              </a:r>
              <a:r>
                <a:rPr lang="fi-FI" sz="800" dirty="0" smtClean="0">
                  <a:solidFill>
                    <a:schemeClr val="tx2"/>
                  </a:solidFill>
                </a:rPr>
                <a:t>, </a:t>
              </a:r>
            </a:p>
            <a:p>
              <a:pPr algn="ctr"/>
              <a:r>
                <a:rPr lang="fi-FI" sz="800" dirty="0" err="1" smtClean="0">
                  <a:solidFill>
                    <a:schemeClr val="tx2"/>
                  </a:solidFill>
                </a:rPr>
                <a:t>Professor</a:t>
              </a:r>
              <a:r>
                <a:rPr lang="fi-FI" sz="800" dirty="0" smtClean="0">
                  <a:solidFill>
                    <a:schemeClr val="tx2"/>
                  </a:solidFill>
                </a:rPr>
                <a:t> </a:t>
              </a:r>
              <a:r>
                <a:rPr lang="fi-FI" sz="800" b="1" dirty="0" err="1" smtClean="0">
                  <a:solidFill>
                    <a:schemeClr val="tx2"/>
                  </a:solidFill>
                </a:rPr>
                <a:t>Liqiu</a:t>
              </a:r>
              <a:r>
                <a:rPr lang="fi-FI" sz="800" b="1" dirty="0" smtClean="0">
                  <a:solidFill>
                    <a:schemeClr val="tx2"/>
                  </a:solidFill>
                </a:rPr>
                <a:t> </a:t>
              </a:r>
              <a:r>
                <a:rPr lang="fi-FI" sz="800" b="1" dirty="0" err="1" smtClean="0">
                  <a:solidFill>
                    <a:schemeClr val="tx2"/>
                  </a:solidFill>
                </a:rPr>
                <a:t>Meng</a:t>
              </a:r>
              <a:r>
                <a:rPr lang="fi-FI" sz="800" dirty="0" smtClean="0">
                  <a:solidFill>
                    <a:schemeClr val="tx2"/>
                  </a:solidFill>
                </a:rPr>
                <a:t>, </a:t>
              </a:r>
              <a:r>
                <a:rPr lang="fi-FI" sz="800" dirty="0" err="1">
                  <a:solidFill>
                    <a:schemeClr val="tx2"/>
                  </a:solidFill>
                </a:rPr>
                <a:t>Museum</a:t>
              </a:r>
              <a:r>
                <a:rPr lang="fi-FI" sz="800" dirty="0">
                  <a:solidFill>
                    <a:schemeClr val="tx2"/>
                  </a:solidFill>
                </a:rPr>
                <a:t> </a:t>
              </a:r>
              <a:r>
                <a:rPr lang="fi-FI" sz="800" dirty="0" err="1" smtClean="0">
                  <a:solidFill>
                    <a:schemeClr val="tx2"/>
                  </a:solidFill>
                </a:rPr>
                <a:t>Director</a:t>
              </a:r>
              <a:r>
                <a:rPr lang="fi-FI" sz="800" dirty="0" smtClean="0">
                  <a:solidFill>
                    <a:schemeClr val="tx2"/>
                  </a:solidFill>
                </a:rPr>
                <a:t> </a:t>
              </a:r>
              <a:r>
                <a:rPr lang="fi-FI" sz="800" b="1" dirty="0" smtClean="0">
                  <a:solidFill>
                    <a:schemeClr val="tx2"/>
                  </a:solidFill>
                </a:rPr>
                <a:t>Susanna Pettersson</a:t>
              </a:r>
              <a:r>
                <a:rPr lang="fi-FI" sz="800" dirty="0">
                  <a:solidFill>
                    <a:schemeClr val="tx2"/>
                  </a:solidFill>
                </a:rPr>
                <a:t>, </a:t>
              </a:r>
              <a:r>
                <a:rPr lang="fi-FI" sz="800" dirty="0" err="1" smtClean="0">
                  <a:solidFill>
                    <a:schemeClr val="tx2"/>
                  </a:solidFill>
                </a:rPr>
                <a:t>Professor</a:t>
              </a:r>
              <a:r>
                <a:rPr lang="fi-FI" sz="800" dirty="0" smtClean="0">
                  <a:solidFill>
                    <a:schemeClr val="tx2"/>
                  </a:solidFill>
                </a:rPr>
                <a:t> </a:t>
              </a:r>
              <a:r>
                <a:rPr lang="fi-FI" sz="800" b="1" dirty="0" smtClean="0">
                  <a:solidFill>
                    <a:schemeClr val="tx2"/>
                  </a:solidFill>
                </a:rPr>
                <a:t>Colin </a:t>
              </a:r>
              <a:r>
                <a:rPr lang="fi-FI" sz="800" b="1" dirty="0" err="1" smtClean="0">
                  <a:solidFill>
                    <a:schemeClr val="tx2"/>
                  </a:solidFill>
                </a:rPr>
                <a:t>Whitehouse</a:t>
              </a:r>
              <a:r>
                <a:rPr lang="fi-FI" sz="800" dirty="0" smtClean="0">
                  <a:solidFill>
                    <a:schemeClr val="tx2"/>
                  </a:solidFill>
                </a:rPr>
                <a:t> </a:t>
              </a:r>
              <a:endParaRPr lang="fi-FI" sz="800" dirty="0">
                <a:solidFill>
                  <a:schemeClr val="tx2"/>
                </a:solidFill>
              </a:endParaRPr>
            </a:p>
          </p:txBody>
        </p:sp>
        <p:sp>
          <p:nvSpPr>
            <p:cNvPr id="124" name="Rectangle 61"/>
            <p:cNvSpPr>
              <a:spLocks noChangeArrowheads="1"/>
            </p:cNvSpPr>
            <p:nvPr/>
          </p:nvSpPr>
          <p:spPr bwMode="auto">
            <a:xfrm>
              <a:off x="575061" y="2750093"/>
              <a:ext cx="8022560" cy="244278"/>
            </a:xfrm>
            <a:prstGeom prst="rect">
              <a:avLst/>
            </a:prstGeom>
            <a:solidFill>
              <a:srgbClr val="FFFFFF"/>
            </a:solidFill>
            <a:ln w="12700" cmpd="sng">
              <a:solidFill>
                <a:schemeClr val="accent4">
                  <a:lumMod val="60000"/>
                  <a:lumOff val="40000"/>
                </a:schemeClr>
              </a:solidFill>
            </a:ln>
            <a:extLst/>
          </p:spPr>
          <p:txBody>
            <a:bodyPr vert="horz" wrap="square" lIns="91440" tIns="45720" rIns="91440" bIns="45720" numCol="1" anchor="ctr" anchorCtr="0" compatLnSpc="1">
              <a:prstTxWarp prst="textNoShape">
                <a:avLst/>
              </a:prstTxWarp>
            </a:bodyPr>
            <a:lstStyle/>
            <a:p>
              <a:pPr algn="ctr">
                <a:lnSpc>
                  <a:spcPts val="1000"/>
                </a:lnSpc>
              </a:pPr>
              <a:r>
                <a:rPr lang="fi-FI" sz="1100" b="1" dirty="0" err="1" smtClean="0">
                  <a:solidFill>
                    <a:schemeClr val="bg2"/>
                  </a:solidFill>
                </a:rPr>
                <a:t>Professors</a:t>
              </a:r>
              <a:r>
                <a:rPr lang="fi-FI" sz="1100" b="1" dirty="0" smtClean="0">
                  <a:solidFill>
                    <a:schemeClr val="bg2"/>
                  </a:solidFill>
                </a:rPr>
                <a:t>’ </a:t>
              </a:r>
              <a:r>
                <a:rPr lang="fi-FI" sz="1100" b="1" dirty="0" err="1" smtClean="0">
                  <a:solidFill>
                    <a:schemeClr val="bg2"/>
                  </a:solidFill>
                </a:rPr>
                <a:t>Council</a:t>
              </a:r>
              <a:endParaRPr lang="fi-FI" sz="1100" dirty="0">
                <a:solidFill>
                  <a:schemeClr val="bg2"/>
                </a:solidFill>
              </a:endParaRPr>
            </a:p>
          </p:txBody>
        </p:sp>
        <p:sp>
          <p:nvSpPr>
            <p:cNvPr id="125" name="Rectangle 62"/>
            <p:cNvSpPr>
              <a:spLocks noChangeArrowheads="1"/>
            </p:cNvSpPr>
            <p:nvPr/>
          </p:nvSpPr>
          <p:spPr bwMode="auto">
            <a:xfrm>
              <a:off x="581273" y="4386816"/>
              <a:ext cx="8010405" cy="388482"/>
            </a:xfrm>
            <a:prstGeom prst="rect">
              <a:avLst/>
            </a:prstGeom>
            <a:solidFill>
              <a:srgbClr val="FFFFFF"/>
            </a:solidFill>
            <a:ln w="12700" cmpd="sng">
              <a:solidFill>
                <a:srgbClr val="005EB8"/>
              </a:solidFill>
            </a:ln>
            <a:extLst/>
          </p:spPr>
          <p:txBody>
            <a:bodyPr vert="horz" wrap="square" lIns="91440" tIns="45720" rIns="91440" bIns="45720" numCol="1" anchor="ctr" anchorCtr="0" compatLnSpc="1">
              <a:prstTxWarp prst="textNoShape">
                <a:avLst/>
              </a:prstTxWarp>
            </a:bodyPr>
            <a:lstStyle/>
            <a:p>
              <a:pPr algn="ctr">
                <a:lnSpc>
                  <a:spcPct val="110000"/>
                </a:lnSpc>
              </a:pPr>
              <a:r>
                <a:rPr lang="fi-FI" sz="1100" b="1" dirty="0" smtClean="0">
                  <a:solidFill>
                    <a:srgbClr val="005EB8"/>
                  </a:solidFill>
                </a:rPr>
                <a:t>President </a:t>
              </a:r>
            </a:p>
            <a:p>
              <a:pPr algn="ctr">
                <a:lnSpc>
                  <a:spcPct val="110000"/>
                </a:lnSpc>
              </a:pPr>
              <a:r>
                <a:rPr lang="fi-FI" sz="1000" b="1" dirty="0">
                  <a:solidFill>
                    <a:srgbClr val="005EB8"/>
                  </a:solidFill>
                </a:rPr>
                <a:t>Ilkka Niemelä</a:t>
              </a:r>
              <a:endParaRPr lang="fi-FI" sz="1000" dirty="0">
                <a:solidFill>
                  <a:srgbClr val="005EB8"/>
                </a:solidFill>
              </a:endParaRPr>
            </a:p>
          </p:txBody>
        </p:sp>
        <p:sp>
          <p:nvSpPr>
            <p:cNvPr id="126" name="Rectangle 67"/>
            <p:cNvSpPr>
              <a:spLocks noChangeArrowheads="1"/>
            </p:cNvSpPr>
            <p:nvPr/>
          </p:nvSpPr>
          <p:spPr bwMode="auto">
            <a:xfrm>
              <a:off x="581273" y="3967039"/>
              <a:ext cx="8010405" cy="375858"/>
            </a:xfrm>
            <a:prstGeom prst="rect">
              <a:avLst/>
            </a:prstGeom>
            <a:solidFill>
              <a:srgbClr val="FFFFFF"/>
            </a:solidFill>
            <a:ln w="12700" cmpd="sng">
              <a:solidFill>
                <a:srgbClr val="005EB8"/>
              </a:solidFill>
            </a:ln>
            <a:extLst/>
          </p:spPr>
          <p:txBody>
            <a:bodyPr vert="horz" wrap="square" lIns="91440" tIns="45720" rIns="91440" bIns="45720" numCol="1" anchor="ctr" anchorCtr="0" compatLnSpc="1">
              <a:prstTxWarp prst="textNoShape">
                <a:avLst/>
              </a:prstTxWarp>
            </a:bodyPr>
            <a:lstStyle/>
            <a:p>
              <a:pPr algn="ctr">
                <a:lnSpc>
                  <a:spcPct val="110000"/>
                </a:lnSpc>
              </a:pPr>
              <a:r>
                <a:rPr lang="fi-FI" sz="1100" b="1" dirty="0" smtClean="0">
                  <a:solidFill>
                    <a:srgbClr val="005EB8"/>
                  </a:solidFill>
                </a:rPr>
                <a:t>Provost</a:t>
              </a:r>
              <a:r>
                <a:rPr lang="fi-FI" sz="1100" b="1" smtClean="0">
                  <a:solidFill>
                    <a:srgbClr val="005EB8"/>
                  </a:solidFill>
                </a:rPr>
                <a:t/>
              </a:r>
              <a:br>
                <a:rPr lang="fi-FI" sz="1100" b="1" smtClean="0">
                  <a:solidFill>
                    <a:srgbClr val="005EB8"/>
                  </a:solidFill>
                </a:rPr>
              </a:br>
              <a:r>
                <a:rPr lang="fi-FI" sz="1100" b="1" smtClean="0">
                  <a:solidFill>
                    <a:srgbClr val="005EB8"/>
                  </a:solidFill>
                </a:rPr>
                <a:t>Kristiina Mäkelä </a:t>
              </a:r>
              <a:endParaRPr lang="fi-FI" sz="1100" b="1" dirty="0" smtClean="0">
                <a:solidFill>
                  <a:srgbClr val="005EB8"/>
                </a:solidFill>
              </a:endParaRPr>
            </a:p>
          </p:txBody>
        </p:sp>
        <p:sp>
          <p:nvSpPr>
            <p:cNvPr id="127" name="Rectangle 68"/>
            <p:cNvSpPr>
              <a:spLocks noChangeArrowheads="1"/>
            </p:cNvSpPr>
            <p:nvPr/>
          </p:nvSpPr>
          <p:spPr bwMode="auto">
            <a:xfrm>
              <a:off x="575061" y="3318606"/>
              <a:ext cx="8022560" cy="604224"/>
            </a:xfrm>
            <a:prstGeom prst="rect">
              <a:avLst/>
            </a:prstGeom>
            <a:solidFill>
              <a:schemeClr val="bg1"/>
            </a:solidFill>
            <a:ln w="12700" cmpd="sng">
              <a:solidFill>
                <a:srgbClr val="005EB8"/>
              </a:solidFill>
            </a:ln>
            <a:extLst/>
          </p:spPr>
          <p:txBody>
            <a:bodyPr vert="horz" wrap="square" lIns="91440" tIns="45720" rIns="91440" bIns="45720" numCol="1" anchor="ctr" anchorCtr="0" compatLnSpc="1">
              <a:prstTxWarp prst="textNoShape">
                <a:avLst/>
              </a:prstTxWarp>
            </a:bodyPr>
            <a:lstStyle/>
            <a:p>
              <a:pPr algn="ctr"/>
              <a:r>
                <a:rPr lang="fi-FI" sz="1000" b="1" dirty="0" err="1" smtClean="0">
                  <a:solidFill>
                    <a:srgbClr val="005EB8"/>
                  </a:solidFill>
                </a:rPr>
                <a:t>Vice</a:t>
              </a:r>
              <a:r>
                <a:rPr lang="fi-FI" sz="1000" b="1" dirty="0" smtClean="0">
                  <a:solidFill>
                    <a:srgbClr val="005EB8"/>
                  </a:solidFill>
                </a:rPr>
                <a:t> </a:t>
              </a:r>
              <a:r>
                <a:rPr lang="fi-FI" sz="1000" b="1" dirty="0">
                  <a:solidFill>
                    <a:srgbClr val="005EB8"/>
                  </a:solidFill>
                </a:rPr>
                <a:t>Presidents and </a:t>
              </a:r>
              <a:r>
                <a:rPr lang="fi-FI" sz="1000" b="1" dirty="0" err="1">
                  <a:solidFill>
                    <a:srgbClr val="005EB8"/>
                  </a:solidFill>
                </a:rPr>
                <a:t>services</a:t>
              </a:r>
              <a:endParaRPr lang="fi-FI" sz="1000" b="1" dirty="0">
                <a:solidFill>
                  <a:srgbClr val="005EB8"/>
                </a:solidFill>
              </a:endParaRPr>
            </a:p>
            <a:p>
              <a:pPr algn="ctr"/>
              <a:r>
                <a:rPr lang="fi-FI" sz="800" b="1" dirty="0">
                  <a:solidFill>
                    <a:srgbClr val="005EB8"/>
                  </a:solidFill>
                </a:rPr>
                <a:t>Antti Ahlava </a:t>
              </a:r>
              <a:r>
                <a:rPr lang="fi-FI" sz="800" dirty="0">
                  <a:solidFill>
                    <a:srgbClr val="005EB8"/>
                  </a:solidFill>
                </a:rPr>
                <a:t>(VP, Campus </a:t>
              </a:r>
              <a:r>
                <a:rPr lang="fi-FI" sz="800" dirty="0" err="1">
                  <a:solidFill>
                    <a:srgbClr val="005EB8"/>
                  </a:solidFill>
                </a:rPr>
                <a:t>Development</a:t>
              </a:r>
              <a:r>
                <a:rPr lang="fi-FI" sz="800" dirty="0">
                  <a:solidFill>
                    <a:srgbClr val="005EB8"/>
                  </a:solidFill>
                </a:rPr>
                <a:t>), </a:t>
              </a:r>
              <a:r>
                <a:rPr lang="fi-FI" sz="800" b="1" dirty="0" smtClean="0">
                  <a:solidFill>
                    <a:srgbClr val="005EB8"/>
                  </a:solidFill>
                </a:rPr>
                <a:t>Eero </a:t>
              </a:r>
              <a:r>
                <a:rPr lang="fi-FI" sz="800" b="1" dirty="0">
                  <a:solidFill>
                    <a:srgbClr val="005EB8"/>
                  </a:solidFill>
                </a:rPr>
                <a:t>Eloranta </a:t>
              </a:r>
              <a:r>
                <a:rPr lang="fi-FI" sz="800" dirty="0">
                  <a:solidFill>
                    <a:srgbClr val="005EB8"/>
                  </a:solidFill>
                </a:rPr>
                <a:t>(VP, </a:t>
              </a:r>
              <a:r>
                <a:rPr lang="fi-FI" sz="800" dirty="0" err="1">
                  <a:solidFill>
                    <a:srgbClr val="005EB8"/>
                  </a:solidFill>
                </a:rPr>
                <a:t>Education</a:t>
              </a:r>
              <a:r>
                <a:rPr lang="fi-FI" sz="800" dirty="0">
                  <a:solidFill>
                    <a:srgbClr val="005EB8"/>
                  </a:solidFill>
                </a:rPr>
                <a:t>), </a:t>
              </a:r>
              <a:r>
                <a:rPr lang="fi-FI" sz="800" b="1" dirty="0" smtClean="0">
                  <a:solidFill>
                    <a:srgbClr val="005EB8"/>
                  </a:solidFill>
                </a:rPr>
                <a:t>Tuija </a:t>
              </a:r>
              <a:r>
                <a:rPr lang="fi-FI" sz="800" b="1" dirty="0">
                  <a:solidFill>
                    <a:srgbClr val="005EB8"/>
                  </a:solidFill>
                </a:rPr>
                <a:t>Pulkkinen </a:t>
              </a:r>
              <a:r>
                <a:rPr lang="fi-FI" sz="800" dirty="0">
                  <a:solidFill>
                    <a:srgbClr val="005EB8"/>
                  </a:solidFill>
                </a:rPr>
                <a:t>(VP, </a:t>
              </a:r>
              <a:r>
                <a:rPr lang="fi-FI" sz="800" dirty="0" err="1">
                  <a:solidFill>
                    <a:srgbClr val="005EB8"/>
                  </a:solidFill>
                </a:rPr>
                <a:t>Research</a:t>
              </a:r>
              <a:r>
                <a:rPr lang="fi-FI" sz="800" dirty="0">
                  <a:solidFill>
                    <a:srgbClr val="005EB8"/>
                  </a:solidFill>
                </a:rPr>
                <a:t> and Innovation), </a:t>
              </a:r>
              <a:r>
                <a:rPr lang="fi-FI" sz="800" dirty="0" smtClean="0">
                  <a:solidFill>
                    <a:srgbClr val="005EB8"/>
                  </a:solidFill>
                </a:rPr>
                <a:t> </a:t>
              </a:r>
              <a:r>
                <a:rPr lang="fi-FI" sz="800" b="1" dirty="0" smtClean="0">
                  <a:solidFill>
                    <a:srgbClr val="005EB8"/>
                  </a:solidFill>
                </a:rPr>
                <a:t>Hannu </a:t>
              </a:r>
              <a:r>
                <a:rPr lang="fi-FI" sz="800" b="1" dirty="0">
                  <a:solidFill>
                    <a:srgbClr val="005EB8"/>
                  </a:solidFill>
                </a:rPr>
                <a:t>Seristö </a:t>
              </a:r>
              <a:r>
                <a:rPr lang="fi-FI" sz="800" dirty="0">
                  <a:solidFill>
                    <a:srgbClr val="005EB8"/>
                  </a:solidFill>
                </a:rPr>
                <a:t>(VP, </a:t>
              </a:r>
              <a:r>
                <a:rPr lang="fi-FI" sz="800" dirty="0" err="1">
                  <a:solidFill>
                    <a:srgbClr val="005EB8"/>
                  </a:solidFill>
                </a:rPr>
                <a:t>External</a:t>
              </a:r>
              <a:r>
                <a:rPr lang="fi-FI" sz="800" dirty="0">
                  <a:solidFill>
                    <a:srgbClr val="005EB8"/>
                  </a:solidFill>
                </a:rPr>
                <a:t> </a:t>
              </a:r>
              <a:r>
                <a:rPr lang="fi-FI" sz="800" dirty="0" err="1">
                  <a:solidFill>
                    <a:srgbClr val="005EB8"/>
                  </a:solidFill>
                </a:rPr>
                <a:t>Relations</a:t>
              </a:r>
              <a:r>
                <a:rPr lang="fi-FI" sz="800" dirty="0">
                  <a:solidFill>
                    <a:srgbClr val="005EB8"/>
                  </a:solidFill>
                </a:rPr>
                <a:t>), </a:t>
              </a:r>
              <a:endParaRPr lang="fi-FI" sz="800" dirty="0" smtClean="0">
                <a:solidFill>
                  <a:srgbClr val="005EB8"/>
                </a:solidFill>
              </a:endParaRPr>
            </a:p>
            <a:p>
              <a:pPr algn="ctr"/>
              <a:r>
                <a:rPr lang="fi-FI" sz="800" b="1" dirty="0" smtClean="0">
                  <a:solidFill>
                    <a:srgbClr val="005EB8"/>
                  </a:solidFill>
                </a:rPr>
                <a:t>Anna </a:t>
              </a:r>
              <a:r>
                <a:rPr lang="fi-FI" sz="800" b="1" dirty="0">
                  <a:solidFill>
                    <a:srgbClr val="005EB8"/>
                  </a:solidFill>
                </a:rPr>
                <a:t>Valtonen </a:t>
              </a:r>
              <a:r>
                <a:rPr lang="fi-FI" sz="800" dirty="0">
                  <a:solidFill>
                    <a:srgbClr val="005EB8"/>
                  </a:solidFill>
                </a:rPr>
                <a:t>(VP, </a:t>
              </a:r>
              <a:r>
                <a:rPr lang="fi-FI" sz="800" dirty="0" err="1">
                  <a:solidFill>
                    <a:srgbClr val="005EB8"/>
                  </a:solidFill>
                </a:rPr>
                <a:t>Art</a:t>
              </a:r>
              <a:r>
                <a:rPr lang="fi-FI" sz="800" dirty="0">
                  <a:solidFill>
                    <a:srgbClr val="005EB8"/>
                  </a:solidFill>
                </a:rPr>
                <a:t> and Creative </a:t>
              </a:r>
              <a:r>
                <a:rPr lang="fi-FI" sz="800" dirty="0" err="1">
                  <a:solidFill>
                    <a:srgbClr val="005EB8"/>
                  </a:solidFill>
                </a:rPr>
                <a:t>Practices</a:t>
              </a:r>
              <a:r>
                <a:rPr lang="fi-FI" sz="800" dirty="0">
                  <a:solidFill>
                    <a:srgbClr val="005EB8"/>
                  </a:solidFill>
                </a:rPr>
                <a:t>), </a:t>
              </a:r>
              <a:r>
                <a:rPr lang="fi-FI" sz="800" b="1" dirty="0" smtClean="0">
                  <a:solidFill>
                    <a:srgbClr val="005EB8"/>
                  </a:solidFill>
                </a:rPr>
                <a:t>Marianna </a:t>
              </a:r>
              <a:r>
                <a:rPr lang="fi-FI" sz="800" b="1" dirty="0" err="1">
                  <a:solidFill>
                    <a:srgbClr val="005EB8"/>
                  </a:solidFill>
                </a:rPr>
                <a:t>Bom</a:t>
              </a:r>
              <a:r>
                <a:rPr lang="fi-FI" sz="800" b="1" dirty="0">
                  <a:solidFill>
                    <a:srgbClr val="005EB8"/>
                  </a:solidFill>
                </a:rPr>
                <a:t> </a:t>
              </a:r>
              <a:r>
                <a:rPr lang="fi-FI" sz="800" dirty="0" smtClean="0">
                  <a:solidFill>
                    <a:srgbClr val="005EB8"/>
                  </a:solidFill>
                </a:rPr>
                <a:t>(</a:t>
              </a:r>
              <a:r>
                <a:rPr lang="fi-FI" sz="800" dirty="0" err="1" smtClean="0">
                  <a:solidFill>
                    <a:srgbClr val="005EB8"/>
                  </a:solidFill>
                </a:rPr>
                <a:t>Chief</a:t>
              </a:r>
              <a:r>
                <a:rPr lang="fi-FI" sz="800" dirty="0" smtClean="0">
                  <a:solidFill>
                    <a:srgbClr val="005EB8"/>
                  </a:solidFill>
                </a:rPr>
                <a:t> Financial </a:t>
              </a:r>
              <a:r>
                <a:rPr lang="fi-FI" sz="800" dirty="0" err="1" smtClean="0">
                  <a:solidFill>
                    <a:srgbClr val="005EB8"/>
                  </a:solidFill>
                </a:rPr>
                <a:t>Officer</a:t>
              </a:r>
              <a:r>
                <a:rPr lang="fi-FI" sz="800" dirty="0" smtClean="0">
                  <a:solidFill>
                    <a:srgbClr val="005EB8"/>
                  </a:solidFill>
                </a:rPr>
                <a:t>), </a:t>
              </a:r>
              <a:r>
                <a:rPr lang="fi-FI" sz="800" b="1" dirty="0" smtClean="0">
                  <a:solidFill>
                    <a:srgbClr val="005EB8"/>
                  </a:solidFill>
                </a:rPr>
                <a:t>Kati Hagros</a:t>
              </a:r>
              <a:r>
                <a:rPr lang="fi-FI" sz="800" dirty="0" smtClean="0">
                  <a:solidFill>
                    <a:srgbClr val="005EB8"/>
                  </a:solidFill>
                </a:rPr>
                <a:t> (</a:t>
              </a:r>
              <a:r>
                <a:rPr lang="fi-FI" sz="800" dirty="0" err="1" smtClean="0">
                  <a:solidFill>
                    <a:srgbClr val="005EB8"/>
                  </a:solidFill>
                </a:rPr>
                <a:t>Chief</a:t>
              </a:r>
              <a:r>
                <a:rPr lang="fi-FI" sz="800" dirty="0" smtClean="0">
                  <a:solidFill>
                    <a:srgbClr val="005EB8"/>
                  </a:solidFill>
                </a:rPr>
                <a:t> Digital </a:t>
              </a:r>
              <a:r>
                <a:rPr lang="fi-FI" sz="800" dirty="0" err="1" smtClean="0">
                  <a:solidFill>
                    <a:srgbClr val="005EB8"/>
                  </a:solidFill>
                </a:rPr>
                <a:t>Officer</a:t>
              </a:r>
              <a:r>
                <a:rPr lang="fi-FI" sz="800" dirty="0" smtClean="0">
                  <a:solidFill>
                    <a:srgbClr val="005EB8"/>
                  </a:solidFill>
                </a:rPr>
                <a:t>), </a:t>
              </a:r>
            </a:p>
            <a:p>
              <a:pPr algn="ctr"/>
              <a:r>
                <a:rPr lang="fi-FI" sz="800" b="1" dirty="0" smtClean="0">
                  <a:solidFill>
                    <a:srgbClr val="005EB8"/>
                  </a:solidFill>
                </a:rPr>
                <a:t>Sirkku Linna </a:t>
              </a:r>
              <a:r>
                <a:rPr lang="fi-FI" sz="800" dirty="0" smtClean="0">
                  <a:solidFill>
                    <a:srgbClr val="005EB8"/>
                  </a:solidFill>
                </a:rPr>
                <a:t>(</a:t>
              </a:r>
              <a:r>
                <a:rPr lang="fi-FI" sz="800" dirty="0" err="1" smtClean="0">
                  <a:solidFill>
                    <a:srgbClr val="005EB8"/>
                  </a:solidFill>
                </a:rPr>
                <a:t>Director</a:t>
              </a:r>
              <a:r>
                <a:rPr lang="fi-FI" sz="800" dirty="0" smtClean="0">
                  <a:solidFill>
                    <a:srgbClr val="005EB8"/>
                  </a:solidFill>
                </a:rPr>
                <a:t>, </a:t>
              </a:r>
              <a:r>
                <a:rPr lang="fi-FI" sz="800" dirty="0" err="1" smtClean="0">
                  <a:solidFill>
                    <a:srgbClr val="005EB8"/>
                  </a:solidFill>
                </a:rPr>
                <a:t>Development</a:t>
              </a:r>
              <a:r>
                <a:rPr lang="fi-FI" sz="800" dirty="0" smtClean="0">
                  <a:solidFill>
                    <a:srgbClr val="005EB8"/>
                  </a:solidFill>
                </a:rPr>
                <a:t>), </a:t>
              </a:r>
              <a:r>
                <a:rPr lang="fi-FI" sz="800" b="1" dirty="0" smtClean="0">
                  <a:solidFill>
                    <a:srgbClr val="005EB8"/>
                  </a:solidFill>
                </a:rPr>
                <a:t>Jaakko Salavuo </a:t>
              </a:r>
              <a:r>
                <a:rPr lang="fi-FI" sz="800" dirty="0" smtClean="0">
                  <a:solidFill>
                    <a:srgbClr val="005EB8"/>
                  </a:solidFill>
                </a:rPr>
                <a:t>(</a:t>
              </a:r>
              <a:r>
                <a:rPr lang="fi-FI" sz="800" dirty="0" err="1" smtClean="0">
                  <a:solidFill>
                    <a:srgbClr val="005EB8"/>
                  </a:solidFill>
                </a:rPr>
                <a:t>Director</a:t>
              </a:r>
              <a:r>
                <a:rPr lang="fi-FI" sz="800" dirty="0" smtClean="0">
                  <a:solidFill>
                    <a:srgbClr val="005EB8"/>
                  </a:solidFill>
                </a:rPr>
                <a:t>, Communications), </a:t>
              </a:r>
              <a:r>
                <a:rPr lang="fi-FI" sz="800" b="1" dirty="0" smtClean="0">
                  <a:solidFill>
                    <a:srgbClr val="005EB8"/>
                  </a:solidFill>
                </a:rPr>
                <a:t>Eliisa Lassila </a:t>
              </a:r>
              <a:r>
                <a:rPr lang="fi-FI" sz="800" dirty="0" smtClean="0">
                  <a:solidFill>
                    <a:srgbClr val="005EB8"/>
                  </a:solidFill>
                </a:rPr>
                <a:t>(</a:t>
              </a:r>
              <a:r>
                <a:rPr lang="fi-FI" sz="800" dirty="0" err="1" smtClean="0">
                  <a:solidFill>
                    <a:srgbClr val="005EB8"/>
                  </a:solidFill>
                </a:rPr>
                <a:t>Acting</a:t>
              </a:r>
              <a:r>
                <a:rPr lang="fi-FI" sz="800" dirty="0" smtClean="0">
                  <a:solidFill>
                    <a:srgbClr val="005EB8"/>
                  </a:solidFill>
                </a:rPr>
                <a:t> </a:t>
              </a:r>
              <a:r>
                <a:rPr lang="fi-FI" sz="800" dirty="0" err="1" smtClean="0">
                  <a:solidFill>
                    <a:srgbClr val="005EB8"/>
                  </a:solidFill>
                </a:rPr>
                <a:t>Director</a:t>
              </a:r>
              <a:r>
                <a:rPr lang="fi-FI" sz="800" dirty="0" smtClean="0">
                  <a:solidFill>
                    <a:srgbClr val="005EB8"/>
                  </a:solidFill>
                </a:rPr>
                <a:t>, Human Resources)</a:t>
              </a:r>
              <a:endParaRPr lang="fi-FI" sz="800" dirty="0">
                <a:solidFill>
                  <a:srgbClr val="005EB8"/>
                </a:solidFill>
              </a:endParaRPr>
            </a:p>
          </p:txBody>
        </p:sp>
        <p:sp>
          <p:nvSpPr>
            <p:cNvPr id="128" name="Rectangle 70"/>
            <p:cNvSpPr>
              <a:spLocks noChangeArrowheads="1"/>
            </p:cNvSpPr>
            <p:nvPr/>
          </p:nvSpPr>
          <p:spPr bwMode="auto">
            <a:xfrm>
              <a:off x="575945" y="3038580"/>
              <a:ext cx="8028503" cy="241004"/>
            </a:xfrm>
            <a:prstGeom prst="rect">
              <a:avLst/>
            </a:prstGeom>
            <a:solidFill>
              <a:srgbClr val="FFFFFF"/>
            </a:solidFill>
            <a:ln w="12700" cmpd="sng">
              <a:solidFill>
                <a:srgbClr val="005EB8"/>
              </a:solidFill>
            </a:ln>
            <a:extLst/>
          </p:spPr>
          <p:txBody>
            <a:bodyPr vert="horz" wrap="square" lIns="91440" tIns="45720" rIns="91440" bIns="45720" numCol="1" anchor="ctr" anchorCtr="0" compatLnSpc="1">
              <a:prstTxWarp prst="textNoShape">
                <a:avLst/>
              </a:prstTxWarp>
            </a:bodyPr>
            <a:lstStyle/>
            <a:p>
              <a:pPr algn="ctr">
                <a:lnSpc>
                  <a:spcPts val="1000"/>
                </a:lnSpc>
              </a:pPr>
              <a:r>
                <a:rPr lang="fi-FI" sz="1100" b="1" dirty="0" err="1">
                  <a:solidFill>
                    <a:schemeClr val="tx2"/>
                  </a:solidFill>
                </a:rPr>
                <a:t>Academic</a:t>
              </a:r>
              <a:r>
                <a:rPr lang="fi-FI" sz="1100" b="1" dirty="0">
                  <a:solidFill>
                    <a:schemeClr val="tx2"/>
                  </a:solidFill>
                </a:rPr>
                <a:t> </a:t>
              </a:r>
              <a:r>
                <a:rPr lang="fi-FI" sz="1100" b="1" dirty="0" err="1">
                  <a:solidFill>
                    <a:schemeClr val="tx2"/>
                  </a:solidFill>
                </a:rPr>
                <a:t>Affairs</a:t>
              </a:r>
              <a:r>
                <a:rPr lang="fi-FI" sz="1100" b="1" dirty="0">
                  <a:solidFill>
                    <a:schemeClr val="tx2"/>
                  </a:solidFill>
                </a:rPr>
                <a:t> </a:t>
              </a:r>
              <a:r>
                <a:rPr lang="fi-FI" sz="1100" b="1" dirty="0" err="1">
                  <a:solidFill>
                    <a:schemeClr val="tx2"/>
                  </a:solidFill>
                </a:rPr>
                <a:t>Committee</a:t>
              </a:r>
              <a:endParaRPr lang="fi-FI" sz="1100" dirty="0">
                <a:solidFill>
                  <a:schemeClr val="tx2"/>
                </a:solidFill>
              </a:endParaRPr>
            </a:p>
          </p:txBody>
        </p:sp>
      </p:grpSp>
    </p:spTree>
    <p:extLst>
      <p:ext uri="{BB962C8B-B14F-4D97-AF65-F5344CB8AC3E}">
        <p14:creationId xmlns:p14="http://schemas.microsoft.com/office/powerpoint/2010/main" val="1420276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68313" y="265113"/>
            <a:ext cx="4103687" cy="471628"/>
          </a:xfrm>
        </p:spPr>
        <p:txBody>
          <a:bodyPr/>
          <a:lstStyle/>
          <a:p>
            <a:r>
              <a:rPr lang="fi-FI" sz="3600" spc="-100" dirty="0" smtClean="0"/>
              <a:t>School of Science</a:t>
            </a:r>
            <a:endParaRPr lang="fi-FI" sz="3600" spc="-100" dirty="0"/>
          </a:p>
        </p:txBody>
      </p:sp>
      <p:sp>
        <p:nvSpPr>
          <p:cNvPr id="4" name="Ellipsi 3"/>
          <p:cNvSpPr/>
          <p:nvPr/>
        </p:nvSpPr>
        <p:spPr>
          <a:xfrm>
            <a:off x="416343" y="981962"/>
            <a:ext cx="3765748" cy="3765748"/>
          </a:xfrm>
          <a:prstGeom prst="ellipse">
            <a:avLst/>
          </a:prstGeom>
          <a:solidFill>
            <a:srgbClr val="FF6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5" name="Ellipsi 4"/>
          <p:cNvSpPr/>
          <p:nvPr/>
        </p:nvSpPr>
        <p:spPr>
          <a:xfrm>
            <a:off x="6444208" y="2425452"/>
            <a:ext cx="1908212" cy="1908212"/>
          </a:xfrm>
          <a:prstGeom prst="ellipse">
            <a:avLst/>
          </a:prstGeom>
          <a:solidFill>
            <a:srgbClr val="FF6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Ellipsi 5"/>
          <p:cNvSpPr/>
          <p:nvPr/>
        </p:nvSpPr>
        <p:spPr>
          <a:xfrm>
            <a:off x="5076056" y="3379558"/>
            <a:ext cx="1368152" cy="1368152"/>
          </a:xfrm>
          <a:prstGeom prst="ellipse">
            <a:avLst/>
          </a:prstGeom>
          <a:solidFill>
            <a:srgbClr val="FF6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7" name="Tekstiruutu 6"/>
          <p:cNvSpPr txBox="1"/>
          <p:nvPr/>
        </p:nvSpPr>
        <p:spPr>
          <a:xfrm>
            <a:off x="542673" y="1309025"/>
            <a:ext cx="3513088" cy="3277820"/>
          </a:xfrm>
          <a:prstGeom prst="rect">
            <a:avLst/>
          </a:prstGeom>
          <a:noFill/>
        </p:spPr>
        <p:txBody>
          <a:bodyPr wrap="square" lIns="0" tIns="0" rIns="0" bIns="0" rtlCol="0">
            <a:spAutoFit/>
          </a:bodyPr>
          <a:lstStyle/>
          <a:p>
            <a:pPr algn="ctr">
              <a:lnSpc>
                <a:spcPct val="90000"/>
              </a:lnSpc>
            </a:pPr>
            <a:r>
              <a:rPr lang="fi-FI" sz="1600" b="1" dirty="0" err="1">
                <a:solidFill>
                  <a:prstClr val="white"/>
                </a:solidFill>
                <a:latin typeface="Arial"/>
              </a:rPr>
              <a:t>Departments</a:t>
            </a:r>
            <a:endParaRPr lang="fi-FI" sz="1600" b="1" dirty="0">
              <a:solidFill>
                <a:prstClr val="white"/>
              </a:solidFill>
              <a:latin typeface="Arial"/>
            </a:endParaRPr>
          </a:p>
          <a:p>
            <a:pPr algn="ctr">
              <a:lnSpc>
                <a:spcPct val="90000"/>
              </a:lnSpc>
            </a:pPr>
            <a:endParaRPr lang="fi-FI" sz="1200" b="1" dirty="0">
              <a:solidFill>
                <a:prstClr val="white"/>
              </a:solidFill>
              <a:latin typeface="Arial"/>
            </a:endParaRPr>
          </a:p>
          <a:p>
            <a:pPr marL="171450" indent="-171450" algn="ctr">
              <a:lnSpc>
                <a:spcPct val="90000"/>
              </a:lnSpc>
              <a:spcAft>
                <a:spcPts val="600"/>
              </a:spcAft>
              <a:buFont typeface="Arial" pitchFamily="34" charset="0"/>
              <a:buChar char="•"/>
            </a:pPr>
            <a:r>
              <a:rPr lang="en-US" sz="1200" i="1" dirty="0">
                <a:solidFill>
                  <a:prstClr val="white"/>
                </a:solidFill>
                <a:latin typeface="Georgia" pitchFamily="18" charset="0"/>
              </a:rPr>
              <a:t>Applied Physics</a:t>
            </a:r>
          </a:p>
          <a:p>
            <a:pPr marL="171450" indent="-171450" algn="ctr">
              <a:lnSpc>
                <a:spcPct val="90000"/>
              </a:lnSpc>
              <a:spcAft>
                <a:spcPts val="600"/>
              </a:spcAft>
              <a:buFont typeface="Arial" pitchFamily="34" charset="0"/>
              <a:buChar char="•"/>
            </a:pPr>
            <a:r>
              <a:rPr lang="en-US" sz="1200" i="1" dirty="0">
                <a:solidFill>
                  <a:prstClr val="white"/>
                </a:solidFill>
                <a:latin typeface="Georgia" pitchFamily="18" charset="0"/>
              </a:rPr>
              <a:t>Computer Science</a:t>
            </a:r>
          </a:p>
          <a:p>
            <a:pPr marL="171450" indent="-171450" algn="ctr">
              <a:lnSpc>
                <a:spcPct val="90000"/>
              </a:lnSpc>
              <a:spcAft>
                <a:spcPts val="600"/>
              </a:spcAft>
              <a:buFont typeface="Arial" pitchFamily="34" charset="0"/>
              <a:buChar char="•"/>
            </a:pPr>
            <a:r>
              <a:rPr lang="en-US" sz="1200" i="1" dirty="0">
                <a:solidFill>
                  <a:prstClr val="white"/>
                </a:solidFill>
                <a:latin typeface="Georgia" pitchFamily="18" charset="0"/>
              </a:rPr>
              <a:t>Industrial </a:t>
            </a:r>
            <a:r>
              <a:rPr lang="en-US" sz="1200" i="1" dirty="0" smtClean="0">
                <a:solidFill>
                  <a:prstClr val="white"/>
                </a:solidFill>
                <a:latin typeface="Georgia" pitchFamily="18" charset="0"/>
              </a:rPr>
              <a:t>Engineering and </a:t>
            </a:r>
            <a:r>
              <a:rPr lang="en-US" sz="1200" i="1" dirty="0">
                <a:solidFill>
                  <a:prstClr val="white"/>
                </a:solidFill>
                <a:latin typeface="Georgia" pitchFamily="18" charset="0"/>
              </a:rPr>
              <a:t>Management</a:t>
            </a:r>
          </a:p>
          <a:p>
            <a:pPr marL="171450" indent="-171450" algn="ctr">
              <a:lnSpc>
                <a:spcPct val="90000"/>
              </a:lnSpc>
              <a:spcAft>
                <a:spcPts val="600"/>
              </a:spcAft>
              <a:buFont typeface="Arial" pitchFamily="34" charset="0"/>
              <a:buChar char="•"/>
            </a:pPr>
            <a:r>
              <a:rPr lang="en-US" sz="1200" i="1" dirty="0">
                <a:solidFill>
                  <a:prstClr val="white"/>
                </a:solidFill>
                <a:latin typeface="Georgia" pitchFamily="18" charset="0"/>
              </a:rPr>
              <a:t>Mathematics and Systems Analysis</a:t>
            </a:r>
          </a:p>
          <a:p>
            <a:pPr marL="171450" indent="-171450" algn="ctr">
              <a:lnSpc>
                <a:spcPct val="90000"/>
              </a:lnSpc>
              <a:spcAft>
                <a:spcPts val="600"/>
              </a:spcAft>
              <a:buFont typeface="Arial" pitchFamily="34" charset="0"/>
              <a:buChar char="•"/>
            </a:pPr>
            <a:r>
              <a:rPr lang="en-US" sz="1200" i="1" dirty="0">
                <a:solidFill>
                  <a:prstClr val="white"/>
                </a:solidFill>
                <a:latin typeface="Georgia" pitchFamily="18" charset="0"/>
              </a:rPr>
              <a:t>Neuroscience and Biomedical </a:t>
            </a:r>
            <a:r>
              <a:rPr lang="en-US" sz="1200" i="1" dirty="0" smtClean="0">
                <a:solidFill>
                  <a:prstClr val="white"/>
                </a:solidFill>
                <a:latin typeface="Georgia" pitchFamily="18" charset="0"/>
              </a:rPr>
              <a:t>Engineering</a:t>
            </a:r>
            <a:br>
              <a:rPr lang="en-US" sz="1200" i="1" dirty="0" smtClean="0">
                <a:solidFill>
                  <a:prstClr val="white"/>
                </a:solidFill>
                <a:latin typeface="Georgia" pitchFamily="18" charset="0"/>
              </a:rPr>
            </a:br>
            <a:endParaRPr lang="en-US" sz="1200" i="1" dirty="0" smtClean="0">
              <a:solidFill>
                <a:prstClr val="white"/>
              </a:solidFill>
              <a:latin typeface="Georgia" pitchFamily="18" charset="0"/>
            </a:endParaRPr>
          </a:p>
          <a:p>
            <a:pPr algn="ctr">
              <a:lnSpc>
                <a:spcPct val="90000"/>
              </a:lnSpc>
              <a:spcAft>
                <a:spcPts val="600"/>
              </a:spcAft>
            </a:pPr>
            <a:r>
              <a:rPr lang="fi-FI" sz="1400" b="1" dirty="0" err="1" smtClean="0">
                <a:solidFill>
                  <a:prstClr val="white"/>
                </a:solidFill>
                <a:latin typeface="Arial"/>
              </a:rPr>
              <a:t>Partnerships</a:t>
            </a:r>
            <a:endParaRPr lang="fi-FI" sz="1400" b="1" dirty="0">
              <a:solidFill>
                <a:prstClr val="white"/>
              </a:solidFill>
              <a:latin typeface="Arial"/>
            </a:endParaRPr>
          </a:p>
          <a:p>
            <a:pPr marL="171450" indent="-171450" algn="ctr">
              <a:buFont typeface="Arial" pitchFamily="34" charset="0"/>
              <a:buChar char="•"/>
            </a:pPr>
            <a:r>
              <a:rPr lang="fi-FI" sz="1200" i="1" dirty="0">
                <a:solidFill>
                  <a:prstClr val="white"/>
                </a:solidFill>
                <a:latin typeface="Georgia" pitchFamily="18" charset="0"/>
              </a:rPr>
              <a:t>Helsinki Institute for </a:t>
            </a:r>
            <a:br>
              <a:rPr lang="fi-FI" sz="1200" i="1" dirty="0">
                <a:solidFill>
                  <a:prstClr val="white"/>
                </a:solidFill>
                <a:latin typeface="Georgia" pitchFamily="18" charset="0"/>
              </a:rPr>
            </a:br>
            <a:r>
              <a:rPr lang="fi-FI" sz="1200" i="1" dirty="0" err="1">
                <a:solidFill>
                  <a:prstClr val="white"/>
                </a:solidFill>
                <a:latin typeface="Georgia" pitchFamily="18" charset="0"/>
              </a:rPr>
              <a:t>Information</a:t>
            </a:r>
            <a:r>
              <a:rPr lang="fi-FI" sz="1200" i="1" dirty="0">
                <a:solidFill>
                  <a:prstClr val="white"/>
                </a:solidFill>
                <a:latin typeface="Georgia" pitchFamily="18" charset="0"/>
              </a:rPr>
              <a:t> Technology HIIT </a:t>
            </a:r>
            <a:r>
              <a:rPr lang="fi-FI" sz="1200" i="1" dirty="0" smtClean="0">
                <a:solidFill>
                  <a:prstClr val="white"/>
                </a:solidFill>
                <a:latin typeface="Georgia" pitchFamily="18" charset="0"/>
              </a:rPr>
              <a:t>(</a:t>
            </a:r>
            <a:r>
              <a:rPr lang="fi-FI" sz="1200" i="1" dirty="0" err="1">
                <a:solidFill>
                  <a:prstClr val="white"/>
                </a:solidFill>
                <a:latin typeface="Georgia" pitchFamily="18" charset="0"/>
              </a:rPr>
              <a:t>joint</a:t>
            </a:r>
            <a:r>
              <a:rPr lang="fi-FI" sz="1200" i="1" dirty="0">
                <a:solidFill>
                  <a:prstClr val="white"/>
                </a:solidFill>
                <a:latin typeface="Georgia" pitchFamily="18" charset="0"/>
              </a:rPr>
              <a:t> </a:t>
            </a:r>
            <a:r>
              <a:rPr lang="fi-FI" sz="1200" i="1" dirty="0" err="1">
                <a:solidFill>
                  <a:prstClr val="white"/>
                </a:solidFill>
                <a:latin typeface="Georgia" pitchFamily="18" charset="0"/>
              </a:rPr>
              <a:t>institute</a:t>
            </a:r>
            <a:r>
              <a:rPr lang="fi-FI" sz="1200" i="1" dirty="0">
                <a:solidFill>
                  <a:prstClr val="white"/>
                </a:solidFill>
                <a:latin typeface="Georgia" pitchFamily="18" charset="0"/>
              </a:rPr>
              <a:t> </a:t>
            </a:r>
            <a:r>
              <a:rPr lang="fi-FI" sz="1200" i="1" dirty="0" err="1">
                <a:solidFill>
                  <a:prstClr val="white"/>
                </a:solidFill>
                <a:latin typeface="Georgia" pitchFamily="18" charset="0"/>
              </a:rPr>
              <a:t>with</a:t>
            </a:r>
            <a:r>
              <a:rPr lang="fi-FI" sz="1200" i="1" dirty="0">
                <a:solidFill>
                  <a:prstClr val="white"/>
                </a:solidFill>
                <a:latin typeface="Georgia" pitchFamily="18" charset="0"/>
              </a:rPr>
              <a:t> </a:t>
            </a:r>
            <a:r>
              <a:rPr lang="fi-FI" sz="1200" i="1" dirty="0" err="1">
                <a:solidFill>
                  <a:prstClr val="white"/>
                </a:solidFill>
                <a:latin typeface="Georgia" pitchFamily="18" charset="0"/>
              </a:rPr>
              <a:t>the</a:t>
            </a:r>
            <a:r>
              <a:rPr lang="fi-FI" sz="1200" i="1" dirty="0">
                <a:solidFill>
                  <a:prstClr val="white"/>
                </a:solidFill>
                <a:latin typeface="Georgia" pitchFamily="18" charset="0"/>
              </a:rPr>
              <a:t> University of Helsinki)</a:t>
            </a:r>
            <a:br>
              <a:rPr lang="fi-FI" sz="1200" i="1" dirty="0">
                <a:solidFill>
                  <a:prstClr val="white"/>
                </a:solidFill>
                <a:latin typeface="Georgia" pitchFamily="18" charset="0"/>
              </a:rPr>
            </a:br>
            <a:endParaRPr lang="fi-FI" sz="1200" i="1" dirty="0">
              <a:solidFill>
                <a:prstClr val="white"/>
              </a:solidFill>
              <a:latin typeface="Georgia" pitchFamily="18" charset="0"/>
            </a:endParaRPr>
          </a:p>
          <a:p>
            <a:pPr marL="171450" indent="-171450" algn="ctr">
              <a:lnSpc>
                <a:spcPct val="90000"/>
              </a:lnSpc>
              <a:buFont typeface="Arial" pitchFamily="34" charset="0"/>
              <a:buChar char="•"/>
            </a:pPr>
            <a:r>
              <a:rPr lang="fi-FI" sz="1200" i="1" dirty="0">
                <a:solidFill>
                  <a:prstClr val="white"/>
                </a:solidFill>
                <a:latin typeface="Georgia" pitchFamily="18" charset="0"/>
              </a:rPr>
              <a:t>  EIT Digital Helsinki </a:t>
            </a:r>
            <a:r>
              <a:rPr lang="fi-FI" sz="1200" i="1" dirty="0" err="1">
                <a:solidFill>
                  <a:prstClr val="white"/>
                </a:solidFill>
                <a:latin typeface="Georgia" pitchFamily="18" charset="0"/>
              </a:rPr>
              <a:t>Node</a:t>
            </a:r>
            <a:endParaRPr lang="fi-FI" sz="1200" i="1" dirty="0">
              <a:solidFill>
                <a:prstClr val="white"/>
              </a:solidFill>
              <a:latin typeface="Georgia" pitchFamily="18" charset="0"/>
            </a:endParaRPr>
          </a:p>
          <a:p>
            <a:pPr algn="ctr">
              <a:lnSpc>
                <a:spcPct val="90000"/>
              </a:lnSpc>
              <a:spcAft>
                <a:spcPts val="600"/>
              </a:spcAft>
            </a:pPr>
            <a:r>
              <a:rPr lang="en-US" sz="1200" i="1" dirty="0" smtClean="0">
                <a:solidFill>
                  <a:prstClr val="white"/>
                </a:solidFill>
                <a:latin typeface="Georgia" pitchFamily="18" charset="0"/>
              </a:rPr>
              <a:t/>
            </a:r>
            <a:br>
              <a:rPr lang="en-US" sz="1200" i="1" dirty="0" smtClean="0">
                <a:solidFill>
                  <a:prstClr val="white"/>
                </a:solidFill>
                <a:latin typeface="Georgia" pitchFamily="18" charset="0"/>
              </a:rPr>
            </a:br>
            <a:endParaRPr lang="en-US" sz="1200" i="1" dirty="0" smtClean="0">
              <a:solidFill>
                <a:prstClr val="white"/>
              </a:solidFill>
              <a:latin typeface="Georgia" pitchFamily="18" charset="0"/>
            </a:endParaRPr>
          </a:p>
        </p:txBody>
      </p:sp>
      <p:sp>
        <p:nvSpPr>
          <p:cNvPr id="8" name="Tekstiruutu 7"/>
          <p:cNvSpPr txBox="1"/>
          <p:nvPr/>
        </p:nvSpPr>
        <p:spPr>
          <a:xfrm>
            <a:off x="5130072" y="3811606"/>
            <a:ext cx="1296144" cy="553998"/>
          </a:xfrm>
          <a:prstGeom prst="rect">
            <a:avLst/>
          </a:prstGeom>
          <a:noFill/>
        </p:spPr>
        <p:txBody>
          <a:bodyPr wrap="square" lIns="0" tIns="0" rIns="0" bIns="0" rtlCol="0">
            <a:spAutoFit/>
          </a:bodyPr>
          <a:lstStyle/>
          <a:p>
            <a:pPr algn="ctr">
              <a:defRPr/>
            </a:pPr>
            <a:r>
              <a:rPr lang="en-US" sz="1200" i="1" dirty="0">
                <a:solidFill>
                  <a:prstClr val="white"/>
                </a:solidFill>
                <a:latin typeface="Georgia" pitchFamily="18" charset="0"/>
              </a:rPr>
              <a:t>Faculty &amp; </a:t>
            </a:r>
            <a:r>
              <a:rPr lang="en-US" sz="1200" i="1" dirty="0" smtClean="0">
                <a:solidFill>
                  <a:prstClr val="white"/>
                </a:solidFill>
                <a:latin typeface="Georgia" pitchFamily="18" charset="0"/>
              </a:rPr>
              <a:t/>
            </a:r>
            <a:br>
              <a:rPr lang="en-US" sz="1200" i="1" dirty="0" smtClean="0">
                <a:solidFill>
                  <a:prstClr val="white"/>
                </a:solidFill>
                <a:latin typeface="Georgia" pitchFamily="18" charset="0"/>
              </a:rPr>
            </a:br>
            <a:r>
              <a:rPr lang="en-US" sz="1200" i="1" dirty="0" smtClean="0">
                <a:solidFill>
                  <a:prstClr val="white"/>
                </a:solidFill>
                <a:latin typeface="Georgia" pitchFamily="18" charset="0"/>
              </a:rPr>
              <a:t>staff</a:t>
            </a:r>
            <a:r>
              <a:rPr lang="en-US" sz="1200" i="1" dirty="0">
                <a:solidFill>
                  <a:prstClr val="white"/>
                </a:solidFill>
                <a:latin typeface="Georgia" pitchFamily="18" charset="0"/>
              </a:rPr>
              <a:t> </a:t>
            </a:r>
            <a:r>
              <a:rPr lang="en-US" sz="1200" i="1" dirty="0" smtClean="0">
                <a:solidFill>
                  <a:prstClr val="white"/>
                </a:solidFill>
                <a:latin typeface="Georgia" pitchFamily="18" charset="0"/>
              </a:rPr>
              <a:t>1,200 </a:t>
            </a:r>
            <a:endParaRPr lang="en-US" sz="1200" i="1" dirty="0">
              <a:solidFill>
                <a:prstClr val="white"/>
              </a:solidFill>
              <a:latin typeface="Georgia" pitchFamily="18" charset="0"/>
            </a:endParaRPr>
          </a:p>
          <a:p>
            <a:pPr algn="ctr">
              <a:defRPr/>
            </a:pPr>
            <a:r>
              <a:rPr lang="en-US" sz="1200" i="1" dirty="0">
                <a:solidFill>
                  <a:prstClr val="white"/>
                </a:solidFill>
                <a:latin typeface="Georgia" pitchFamily="18" charset="0"/>
              </a:rPr>
              <a:t>Professors </a:t>
            </a:r>
            <a:r>
              <a:rPr lang="en-US" sz="1200" i="1" dirty="0" smtClean="0">
                <a:solidFill>
                  <a:prstClr val="white"/>
                </a:solidFill>
                <a:latin typeface="Georgia" pitchFamily="18" charset="0"/>
              </a:rPr>
              <a:t>114</a:t>
            </a:r>
            <a:endParaRPr lang="fi-FI" sz="1200" i="1" dirty="0">
              <a:solidFill>
                <a:prstClr val="white"/>
              </a:solidFill>
              <a:latin typeface="Georgia" pitchFamily="18" charset="0"/>
            </a:endParaRPr>
          </a:p>
        </p:txBody>
      </p:sp>
      <p:sp>
        <p:nvSpPr>
          <p:cNvPr id="9" name="Tekstiruutu 8"/>
          <p:cNvSpPr txBox="1"/>
          <p:nvPr/>
        </p:nvSpPr>
        <p:spPr>
          <a:xfrm>
            <a:off x="6579223" y="3010226"/>
            <a:ext cx="1674186" cy="738664"/>
          </a:xfrm>
          <a:prstGeom prst="rect">
            <a:avLst/>
          </a:prstGeom>
          <a:noFill/>
        </p:spPr>
        <p:txBody>
          <a:bodyPr wrap="square" lIns="0" tIns="0" rIns="0" bIns="0" rtlCol="0">
            <a:spAutoFit/>
          </a:bodyPr>
          <a:lstStyle/>
          <a:p>
            <a:pPr algn="ctr"/>
            <a:r>
              <a:rPr lang="en-US" sz="1200" i="1" dirty="0" smtClean="0">
                <a:solidFill>
                  <a:prstClr val="white"/>
                </a:solidFill>
                <a:latin typeface="Georgia" pitchFamily="18" charset="0"/>
              </a:rPr>
              <a:t>250 </a:t>
            </a:r>
            <a:r>
              <a:rPr lang="en-US" sz="1200" i="1" dirty="0">
                <a:solidFill>
                  <a:prstClr val="white"/>
                </a:solidFill>
                <a:latin typeface="Georgia" pitchFamily="18" charset="0"/>
              </a:rPr>
              <a:t>Master of Science (Technology) and 80 Doctoral degrees </a:t>
            </a:r>
            <a:r>
              <a:rPr lang="en-US" sz="1200" i="1" dirty="0" smtClean="0">
                <a:solidFill>
                  <a:prstClr val="white"/>
                </a:solidFill>
                <a:latin typeface="Georgia" pitchFamily="18" charset="0"/>
              </a:rPr>
              <a:t>every year</a:t>
            </a:r>
            <a:endParaRPr lang="en-US" sz="1200" i="1" dirty="0">
              <a:solidFill>
                <a:prstClr val="white"/>
              </a:solidFill>
              <a:latin typeface="Georgia" pitchFamily="18" charset="0"/>
            </a:endParaRPr>
          </a:p>
        </p:txBody>
      </p:sp>
      <p:sp>
        <p:nvSpPr>
          <p:cNvPr id="10" name="Ellipsi 9"/>
          <p:cNvSpPr/>
          <p:nvPr/>
        </p:nvSpPr>
        <p:spPr>
          <a:xfrm>
            <a:off x="6948264" y="701782"/>
            <a:ext cx="1584176" cy="1584176"/>
          </a:xfrm>
          <a:prstGeom prst="ellipse">
            <a:avLst/>
          </a:prstGeom>
          <a:solidFill>
            <a:srgbClr val="FF6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1" name="Tekstiruutu 10"/>
          <p:cNvSpPr txBox="1"/>
          <p:nvPr/>
        </p:nvSpPr>
        <p:spPr>
          <a:xfrm>
            <a:off x="6984268" y="1124538"/>
            <a:ext cx="1512168" cy="738664"/>
          </a:xfrm>
          <a:prstGeom prst="rect">
            <a:avLst/>
          </a:prstGeom>
          <a:noFill/>
        </p:spPr>
        <p:txBody>
          <a:bodyPr wrap="square" lIns="0" tIns="0" rIns="0" bIns="0" rtlCol="0" anchor="ctr">
            <a:spAutoFit/>
          </a:bodyPr>
          <a:lstStyle/>
          <a:p>
            <a:pPr algn="ctr">
              <a:defRPr/>
            </a:pPr>
            <a:r>
              <a:rPr lang="en-US" sz="1200" i="1" dirty="0">
                <a:solidFill>
                  <a:prstClr val="white"/>
                </a:solidFill>
                <a:latin typeface="Georgia" pitchFamily="18" charset="0"/>
              </a:rPr>
              <a:t>Degree </a:t>
            </a:r>
            <a:r>
              <a:rPr lang="en-US" sz="1200" i="1" dirty="0" smtClean="0">
                <a:solidFill>
                  <a:prstClr val="white"/>
                </a:solidFill>
                <a:latin typeface="Georgia" pitchFamily="18" charset="0"/>
              </a:rPr>
              <a:t/>
            </a:r>
            <a:br>
              <a:rPr lang="en-US" sz="1200" i="1" dirty="0" smtClean="0">
                <a:solidFill>
                  <a:prstClr val="white"/>
                </a:solidFill>
                <a:latin typeface="Georgia" pitchFamily="18" charset="0"/>
              </a:rPr>
            </a:br>
            <a:r>
              <a:rPr lang="en-US" sz="1200" i="1" dirty="0" smtClean="0">
                <a:solidFill>
                  <a:prstClr val="white"/>
                </a:solidFill>
                <a:latin typeface="Georgia" pitchFamily="18" charset="0"/>
              </a:rPr>
              <a:t>students 3,000</a:t>
            </a:r>
            <a:endParaRPr lang="en-US" sz="1200" i="1" dirty="0">
              <a:solidFill>
                <a:prstClr val="white"/>
              </a:solidFill>
              <a:latin typeface="Georgia" pitchFamily="18" charset="0"/>
            </a:endParaRPr>
          </a:p>
          <a:p>
            <a:pPr algn="ctr">
              <a:defRPr/>
            </a:pPr>
            <a:r>
              <a:rPr lang="en-US" sz="1200" i="1" dirty="0">
                <a:solidFill>
                  <a:prstClr val="white"/>
                </a:solidFill>
                <a:latin typeface="Georgia" pitchFamily="18" charset="0"/>
              </a:rPr>
              <a:t>of which Doctoral students </a:t>
            </a:r>
            <a:r>
              <a:rPr lang="en-US" sz="1200" i="1" dirty="0" smtClean="0">
                <a:solidFill>
                  <a:prstClr val="white"/>
                </a:solidFill>
                <a:latin typeface="Georgia" pitchFamily="18" charset="0"/>
              </a:rPr>
              <a:t>400</a:t>
            </a:r>
            <a:endParaRPr lang="en-US" sz="1200" i="1" dirty="0">
              <a:solidFill>
                <a:prstClr val="white"/>
              </a:solidFill>
              <a:latin typeface="Georgia" pitchFamily="18" charset="0"/>
            </a:endParaRPr>
          </a:p>
        </p:txBody>
      </p:sp>
    </p:spTree>
    <p:extLst>
      <p:ext uri="{BB962C8B-B14F-4D97-AF65-F5344CB8AC3E}">
        <p14:creationId xmlns:p14="http://schemas.microsoft.com/office/powerpoint/2010/main" val="2658116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Kuva 20" descr="sivu17.jpg"/>
          <p:cNvPicPr>
            <a:picLocks noChangeAspect="1"/>
          </p:cNvPicPr>
          <p:nvPr/>
        </p:nvPicPr>
        <p:blipFill>
          <a:blip r:embed="rId3"/>
          <a:srcRect/>
          <a:stretch>
            <a:fillRect/>
          </a:stretch>
        </p:blipFill>
        <p:spPr bwMode="auto">
          <a:xfrm>
            <a:off x="6627" y="0"/>
            <a:ext cx="7614708" cy="5715000"/>
          </a:xfrm>
          <a:prstGeom prst="rect">
            <a:avLst/>
          </a:prstGeom>
          <a:noFill/>
          <a:ln w="9525">
            <a:noFill/>
            <a:miter lim="800000"/>
            <a:headEnd/>
            <a:tailEnd/>
          </a:ln>
        </p:spPr>
      </p:pic>
      <p:sp>
        <p:nvSpPr>
          <p:cNvPr id="23" name="Rectangle 17"/>
          <p:cNvSpPr/>
          <p:nvPr/>
        </p:nvSpPr>
        <p:spPr>
          <a:xfrm>
            <a:off x="1512094" y="2737116"/>
            <a:ext cx="6540500" cy="210343"/>
          </a:xfrm>
          <a:prstGeom prst="rect">
            <a:avLst/>
          </a:prstGeom>
          <a:solidFill>
            <a:srgbClr val="FF7900"/>
          </a:solidFill>
          <a:ln w="19050">
            <a:solidFill>
              <a:srgbClr val="FF7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67" dirty="0">
                <a:solidFill>
                  <a:prstClr val="white"/>
                </a:solidFill>
              </a:rPr>
              <a:t>Bachelor studies (in Finnish)</a:t>
            </a:r>
          </a:p>
        </p:txBody>
      </p:sp>
      <p:sp>
        <p:nvSpPr>
          <p:cNvPr id="25" name="Title 1"/>
          <p:cNvSpPr txBox="1">
            <a:spLocks/>
          </p:cNvSpPr>
          <p:nvPr/>
        </p:nvSpPr>
        <p:spPr bwMode="auto">
          <a:xfrm>
            <a:off x="251520" y="264459"/>
            <a:ext cx="7260807" cy="469636"/>
          </a:xfrm>
          <a:prstGeom prst="rect">
            <a:avLst/>
          </a:prstGeom>
          <a:noFill/>
          <a:ln w="9525">
            <a:noFill/>
            <a:miter lim="800000"/>
            <a:headEnd/>
            <a:tailEnd/>
          </a:ln>
        </p:spPr>
        <p:txBody>
          <a:bodyPr lIns="0" tIns="0" rIns="0" bIns="0"/>
          <a:lstStyle/>
          <a:p>
            <a:pPr>
              <a:defRPr/>
            </a:pPr>
            <a:r>
              <a:rPr lang="en-US" sz="2667" b="1" kern="0" dirty="0">
                <a:solidFill>
                  <a:srgbClr val="FF7900"/>
                </a:solidFill>
                <a:latin typeface="Arial"/>
                <a:cs typeface="+mn-cs"/>
              </a:rPr>
              <a:t>School of Science </a:t>
            </a:r>
            <a:r>
              <a:rPr lang="en-US" sz="2667" b="1" i="1" kern="0" dirty="0">
                <a:solidFill>
                  <a:srgbClr val="FF7900"/>
                </a:solidFill>
                <a:latin typeface="Arial"/>
                <a:cs typeface="+mn-cs"/>
              </a:rPr>
              <a:t>Degrees and programmes</a:t>
            </a:r>
          </a:p>
        </p:txBody>
      </p:sp>
      <p:sp>
        <p:nvSpPr>
          <p:cNvPr id="150534" name="TextBox 20"/>
          <p:cNvSpPr txBox="1">
            <a:spLocks noChangeArrowheads="1"/>
          </p:cNvSpPr>
          <p:nvPr/>
        </p:nvSpPr>
        <p:spPr bwMode="auto">
          <a:xfrm>
            <a:off x="2426231" y="1919554"/>
            <a:ext cx="1845469" cy="631135"/>
          </a:xfrm>
          <a:prstGeom prst="rect">
            <a:avLst/>
          </a:prstGeom>
          <a:noFill/>
          <a:ln w="9525">
            <a:noFill/>
            <a:miter lim="800000"/>
            <a:headEnd/>
            <a:tailEnd/>
          </a:ln>
        </p:spPr>
        <p:txBody>
          <a:bodyPr>
            <a:spAutoFit/>
          </a:bodyPr>
          <a:lstStyle/>
          <a:p>
            <a:r>
              <a:rPr lang="en-US" sz="1167">
                <a:solidFill>
                  <a:prstClr val="black"/>
                </a:solidFill>
                <a:cs typeface="+mn-cs"/>
              </a:rPr>
              <a:t>180 ECTS credits</a:t>
            </a:r>
          </a:p>
          <a:p>
            <a:r>
              <a:rPr lang="en-US" sz="1167">
                <a:solidFill>
                  <a:prstClr val="black"/>
                </a:solidFill>
                <a:cs typeface="+mn-cs"/>
              </a:rPr>
              <a:t>3 years, full time</a:t>
            </a:r>
          </a:p>
          <a:p>
            <a:r>
              <a:rPr lang="en-US" sz="1167">
                <a:solidFill>
                  <a:prstClr val="black"/>
                </a:solidFill>
                <a:cs typeface="+mn-cs"/>
              </a:rPr>
              <a:t>In Finnish</a:t>
            </a:r>
          </a:p>
        </p:txBody>
      </p:sp>
      <p:sp>
        <p:nvSpPr>
          <p:cNvPr id="150535" name="TextBox 24"/>
          <p:cNvSpPr txBox="1">
            <a:spLocks noChangeArrowheads="1"/>
          </p:cNvSpPr>
          <p:nvPr/>
        </p:nvSpPr>
        <p:spPr bwMode="auto">
          <a:xfrm>
            <a:off x="4766469" y="1829596"/>
            <a:ext cx="1545167" cy="810735"/>
          </a:xfrm>
          <a:prstGeom prst="rect">
            <a:avLst/>
          </a:prstGeom>
          <a:noFill/>
          <a:ln w="9525">
            <a:noFill/>
            <a:miter lim="800000"/>
            <a:headEnd/>
            <a:tailEnd/>
          </a:ln>
        </p:spPr>
        <p:txBody>
          <a:bodyPr>
            <a:spAutoFit/>
          </a:bodyPr>
          <a:lstStyle/>
          <a:p>
            <a:r>
              <a:rPr lang="en-US" sz="1167" dirty="0">
                <a:solidFill>
                  <a:prstClr val="black"/>
                </a:solidFill>
                <a:cs typeface="+mn-cs"/>
              </a:rPr>
              <a:t>120 ECTS credits</a:t>
            </a:r>
          </a:p>
          <a:p>
            <a:r>
              <a:rPr lang="en-US" sz="1167" dirty="0">
                <a:solidFill>
                  <a:prstClr val="black"/>
                </a:solidFill>
                <a:cs typeface="+mn-cs"/>
              </a:rPr>
              <a:t>2 years, full time</a:t>
            </a:r>
          </a:p>
          <a:p>
            <a:r>
              <a:rPr lang="en-US" sz="1167" dirty="0">
                <a:solidFill>
                  <a:prstClr val="black"/>
                </a:solidFill>
                <a:cs typeface="+mn-cs"/>
              </a:rPr>
              <a:t>In English and Finnish</a:t>
            </a:r>
          </a:p>
        </p:txBody>
      </p:sp>
      <p:sp>
        <p:nvSpPr>
          <p:cNvPr id="150536" name="TextBox 27"/>
          <p:cNvSpPr txBox="1">
            <a:spLocks noChangeArrowheads="1"/>
          </p:cNvSpPr>
          <p:nvPr/>
        </p:nvSpPr>
        <p:spPr bwMode="auto">
          <a:xfrm>
            <a:off x="6958370" y="1418983"/>
            <a:ext cx="1424782" cy="1169936"/>
          </a:xfrm>
          <a:prstGeom prst="rect">
            <a:avLst/>
          </a:prstGeom>
          <a:noFill/>
          <a:ln w="9525">
            <a:noFill/>
            <a:miter lim="800000"/>
            <a:headEnd/>
            <a:tailEnd/>
          </a:ln>
        </p:spPr>
        <p:txBody>
          <a:bodyPr>
            <a:spAutoFit/>
          </a:bodyPr>
          <a:lstStyle/>
          <a:p>
            <a:r>
              <a:rPr lang="en-US" sz="1167" dirty="0">
                <a:solidFill>
                  <a:prstClr val="black"/>
                </a:solidFill>
                <a:cs typeface="+mn-cs"/>
              </a:rPr>
              <a:t>4 years, full time</a:t>
            </a:r>
          </a:p>
          <a:p>
            <a:r>
              <a:rPr lang="en-US" sz="1167" dirty="0">
                <a:solidFill>
                  <a:prstClr val="black"/>
                </a:solidFill>
                <a:cs typeface="+mn-cs"/>
              </a:rPr>
              <a:t>40 ECTS credits </a:t>
            </a:r>
            <a:br>
              <a:rPr lang="en-US" sz="1167" dirty="0">
                <a:solidFill>
                  <a:prstClr val="black"/>
                </a:solidFill>
                <a:cs typeface="+mn-cs"/>
              </a:rPr>
            </a:br>
            <a:r>
              <a:rPr lang="en-US" sz="1167" dirty="0">
                <a:solidFill>
                  <a:prstClr val="black"/>
                </a:solidFill>
                <a:cs typeface="+mn-cs"/>
              </a:rPr>
              <a:t>+ doctoral dissertation</a:t>
            </a:r>
            <a:br>
              <a:rPr lang="en-US" sz="1167" dirty="0">
                <a:solidFill>
                  <a:prstClr val="black"/>
                </a:solidFill>
                <a:cs typeface="+mn-cs"/>
              </a:rPr>
            </a:br>
            <a:r>
              <a:rPr lang="en-US" sz="1167" dirty="0">
                <a:solidFill>
                  <a:prstClr val="black"/>
                </a:solidFill>
                <a:cs typeface="+mn-cs"/>
              </a:rPr>
              <a:t>In English and Finnish</a:t>
            </a:r>
          </a:p>
        </p:txBody>
      </p:sp>
      <p:sp>
        <p:nvSpPr>
          <p:cNvPr id="29" name="Content Placeholder 2"/>
          <p:cNvSpPr txBox="1">
            <a:spLocks/>
          </p:cNvSpPr>
          <p:nvPr/>
        </p:nvSpPr>
        <p:spPr bwMode="auto">
          <a:xfrm>
            <a:off x="323528" y="998554"/>
            <a:ext cx="7944541" cy="658813"/>
          </a:xfrm>
          <a:prstGeom prst="rect">
            <a:avLst/>
          </a:prstGeom>
          <a:noFill/>
          <a:ln w="9525">
            <a:noFill/>
            <a:miter lim="800000"/>
            <a:headEnd/>
            <a:tailEnd/>
          </a:ln>
        </p:spPr>
        <p:txBody>
          <a:bodyPr lIns="0" tIns="0" rIns="0" bIns="0"/>
          <a:lstStyle/>
          <a:p>
            <a:pPr>
              <a:spcBef>
                <a:spcPct val="20000"/>
              </a:spcBef>
              <a:defRPr/>
            </a:pPr>
            <a:r>
              <a:rPr lang="en-US" sz="1667" kern="0" dirty="0">
                <a:solidFill>
                  <a:srgbClr val="000000"/>
                </a:solidFill>
                <a:latin typeface="Arial"/>
                <a:cs typeface="+mn-cs"/>
              </a:rPr>
              <a:t>Academic degrees can be obtained at the Bachelor’s, Master’s, and Doctoral levels. </a:t>
            </a:r>
            <a:endParaRPr lang="fi-FI" sz="1667" kern="0" dirty="0">
              <a:solidFill>
                <a:srgbClr val="000000"/>
              </a:solidFill>
              <a:latin typeface="Arial"/>
              <a:cs typeface="+mn-cs"/>
            </a:endParaRPr>
          </a:p>
        </p:txBody>
      </p:sp>
      <p:sp>
        <p:nvSpPr>
          <p:cNvPr id="30" name="Rectangle 21"/>
          <p:cNvSpPr/>
          <p:nvPr/>
        </p:nvSpPr>
        <p:spPr>
          <a:xfrm>
            <a:off x="1512094" y="2951427"/>
            <a:ext cx="3221302" cy="926042"/>
          </a:xfrm>
          <a:prstGeom prst="rect">
            <a:avLst/>
          </a:prstGeom>
          <a:solidFill>
            <a:schemeClr val="bg1"/>
          </a:solidFill>
          <a:ln w="19050">
            <a:solidFill>
              <a:srgbClr val="FF7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8113" indent="-238113">
              <a:buFont typeface="Arial" pitchFamily="34" charset="0"/>
              <a:buChar char="•"/>
              <a:defRPr/>
            </a:pPr>
            <a:r>
              <a:rPr lang="en-US" sz="1000" dirty="0">
                <a:solidFill>
                  <a:srgbClr val="000000"/>
                </a:solidFill>
              </a:rPr>
              <a:t>Industrial Engineering and Management</a:t>
            </a:r>
          </a:p>
          <a:p>
            <a:pPr marL="238113" indent="-238113">
              <a:buFont typeface="Arial" pitchFamily="34" charset="0"/>
              <a:buChar char="•"/>
              <a:defRPr/>
            </a:pPr>
            <a:r>
              <a:rPr lang="en-US" sz="1000" dirty="0">
                <a:solidFill>
                  <a:srgbClr val="000000"/>
                </a:solidFill>
              </a:rPr>
              <a:t>Information Networks</a:t>
            </a:r>
          </a:p>
          <a:p>
            <a:pPr marL="238113" indent="-238113">
              <a:buFont typeface="Arial" pitchFamily="34" charset="0"/>
              <a:buChar char="•"/>
              <a:defRPr/>
            </a:pPr>
            <a:r>
              <a:rPr lang="en-US" sz="1000" dirty="0">
                <a:solidFill>
                  <a:srgbClr val="000000"/>
                </a:solidFill>
              </a:rPr>
              <a:t>Computer Science and Engineering</a:t>
            </a:r>
          </a:p>
          <a:p>
            <a:pPr marL="238113" indent="-238113">
              <a:buFont typeface="Arial" pitchFamily="34" charset="0"/>
              <a:buChar char="•"/>
              <a:defRPr/>
            </a:pPr>
            <a:r>
              <a:rPr lang="en-US" sz="1000" dirty="0">
                <a:solidFill>
                  <a:srgbClr val="000000"/>
                </a:solidFill>
              </a:rPr>
              <a:t>Engineering Physics and Mathematics</a:t>
            </a:r>
          </a:p>
        </p:txBody>
      </p:sp>
      <p:sp>
        <p:nvSpPr>
          <p:cNvPr id="31" name="Rectangle 37"/>
          <p:cNvSpPr/>
          <p:nvPr/>
        </p:nvSpPr>
        <p:spPr>
          <a:xfrm>
            <a:off x="4631533" y="2737116"/>
            <a:ext cx="3421063" cy="210343"/>
          </a:xfrm>
          <a:prstGeom prst="rect">
            <a:avLst/>
          </a:prstGeom>
          <a:solidFill>
            <a:srgbClr val="FF7900"/>
          </a:solidFill>
          <a:ln w="19050">
            <a:solidFill>
              <a:srgbClr val="FF7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67" dirty="0">
                <a:solidFill>
                  <a:prstClr val="white"/>
                </a:solidFill>
              </a:rPr>
              <a:t>Master’s </a:t>
            </a:r>
            <a:r>
              <a:rPr lang="en-US" sz="1167" dirty="0" smtClean="0">
                <a:solidFill>
                  <a:prstClr val="white"/>
                </a:solidFill>
              </a:rPr>
              <a:t>programmes in English </a:t>
            </a:r>
            <a:endParaRPr lang="en-US" sz="1167" dirty="0">
              <a:solidFill>
                <a:prstClr val="white"/>
              </a:solidFill>
            </a:endParaRPr>
          </a:p>
        </p:txBody>
      </p:sp>
      <p:sp>
        <p:nvSpPr>
          <p:cNvPr id="34" name="Rectangle 32"/>
          <p:cNvSpPr/>
          <p:nvPr/>
        </p:nvSpPr>
        <p:spPr>
          <a:xfrm>
            <a:off x="4681959" y="2951427"/>
            <a:ext cx="3320209" cy="2430198"/>
          </a:xfrm>
          <a:prstGeom prst="rect">
            <a:avLst/>
          </a:prstGeom>
          <a:solidFill>
            <a:schemeClr val="bg1"/>
          </a:solidFill>
          <a:ln w="19050">
            <a:solidFill>
              <a:srgbClr val="FF7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68" indent="-142868">
              <a:buFont typeface="Arial" panose="020B0604020202020204" pitchFamily="34" charset="0"/>
              <a:buChar char="•"/>
              <a:defRPr/>
            </a:pPr>
            <a:r>
              <a:rPr lang="en-US" sz="1000" b="1" dirty="0">
                <a:solidFill>
                  <a:srgbClr val="000000"/>
                </a:solidFill>
              </a:rPr>
              <a:t>Computer, Communication and Informatics </a:t>
            </a:r>
            <a:r>
              <a:rPr lang="en-US" sz="1000" b="1" dirty="0" smtClean="0">
                <a:solidFill>
                  <a:srgbClr val="000000"/>
                </a:solidFill>
              </a:rPr>
              <a:t>Sciences</a:t>
            </a:r>
            <a:endParaRPr lang="en-US" sz="833" b="1" dirty="0">
              <a:solidFill>
                <a:srgbClr val="000000"/>
              </a:solidFill>
            </a:endParaRPr>
          </a:p>
          <a:p>
            <a:pPr marL="142868" indent="-142868">
              <a:buFont typeface="Arial" panose="020B0604020202020204" pitchFamily="34" charset="0"/>
              <a:buChar char="•"/>
              <a:defRPr/>
            </a:pPr>
            <a:r>
              <a:rPr lang="en-US" sz="1000" b="1" dirty="0">
                <a:solidFill>
                  <a:srgbClr val="000000"/>
                </a:solidFill>
              </a:rPr>
              <a:t>Engineering Physics</a:t>
            </a:r>
          </a:p>
          <a:p>
            <a:pPr marL="142868" indent="-142868">
              <a:buFont typeface="Arial" panose="020B0604020202020204" pitchFamily="34" charset="0"/>
              <a:buChar char="•"/>
              <a:defRPr/>
            </a:pPr>
            <a:r>
              <a:rPr lang="en-US" sz="1000" b="1" dirty="0">
                <a:solidFill>
                  <a:srgbClr val="000000"/>
                </a:solidFill>
              </a:rPr>
              <a:t>Industrial Engineering and </a:t>
            </a:r>
            <a:r>
              <a:rPr lang="en-US" sz="1000" b="1" dirty="0" smtClean="0">
                <a:solidFill>
                  <a:srgbClr val="000000"/>
                </a:solidFill>
              </a:rPr>
              <a:t>Management</a:t>
            </a:r>
            <a:endParaRPr lang="en-US" sz="1000" b="1" dirty="0">
              <a:solidFill>
                <a:srgbClr val="000000"/>
              </a:solidFill>
            </a:endParaRPr>
          </a:p>
          <a:p>
            <a:pPr marL="142868" indent="-142868">
              <a:buFont typeface="Arial" panose="020B0604020202020204" pitchFamily="34" charset="0"/>
              <a:buChar char="•"/>
              <a:defRPr/>
            </a:pPr>
            <a:r>
              <a:rPr lang="en-US" sz="1000" b="1" dirty="0">
                <a:solidFill>
                  <a:srgbClr val="000000"/>
                </a:solidFill>
              </a:rPr>
              <a:t>Information Networks</a:t>
            </a:r>
          </a:p>
          <a:p>
            <a:pPr marL="142868" indent="-142868">
              <a:buFont typeface="Arial" panose="020B0604020202020204" pitchFamily="34" charset="0"/>
              <a:buChar char="•"/>
              <a:defRPr/>
            </a:pPr>
            <a:r>
              <a:rPr lang="en-US" sz="1000" b="1" dirty="0">
                <a:solidFill>
                  <a:srgbClr val="000000"/>
                </a:solidFill>
              </a:rPr>
              <a:t>International Design Business Management (IDBM) </a:t>
            </a:r>
          </a:p>
          <a:p>
            <a:pPr marL="142868" indent="-142868">
              <a:buFont typeface="Arial" panose="020B0604020202020204" pitchFamily="34" charset="0"/>
              <a:buChar char="•"/>
              <a:defRPr/>
            </a:pPr>
            <a:r>
              <a:rPr lang="en-US" sz="1000" b="1" dirty="0">
                <a:solidFill>
                  <a:srgbClr val="000000"/>
                </a:solidFill>
              </a:rPr>
              <a:t>Life Science Technologies </a:t>
            </a:r>
            <a:endParaRPr lang="en-US" sz="833" b="1" dirty="0">
              <a:solidFill>
                <a:srgbClr val="000000"/>
              </a:solidFill>
            </a:endParaRPr>
          </a:p>
          <a:p>
            <a:pPr marL="142868" indent="-142868">
              <a:buFont typeface="Arial" panose="020B0604020202020204" pitchFamily="34" charset="0"/>
              <a:buChar char="•"/>
              <a:defRPr/>
            </a:pPr>
            <a:r>
              <a:rPr lang="en-US" sz="1000" b="1" dirty="0">
                <a:solidFill>
                  <a:srgbClr val="000000"/>
                </a:solidFill>
              </a:rPr>
              <a:t>Mathematics and Operations Research</a:t>
            </a:r>
          </a:p>
          <a:p>
            <a:pPr>
              <a:defRPr/>
            </a:pPr>
            <a:endParaRPr lang="en-US" sz="1000" b="1" u="sng" dirty="0">
              <a:solidFill>
                <a:srgbClr val="000000"/>
              </a:solidFill>
            </a:endParaRPr>
          </a:p>
          <a:p>
            <a:pPr>
              <a:defRPr/>
            </a:pPr>
            <a:r>
              <a:rPr lang="en-US" sz="1000" b="1" u="sng" dirty="0">
                <a:solidFill>
                  <a:srgbClr val="000000"/>
                </a:solidFill>
              </a:rPr>
              <a:t>Double degree programmes</a:t>
            </a:r>
          </a:p>
          <a:p>
            <a:pPr marL="142868" indent="-142868">
              <a:buFont typeface="Arial" panose="020B0604020202020204" pitchFamily="34" charset="0"/>
              <a:buChar char="•"/>
              <a:defRPr/>
            </a:pPr>
            <a:r>
              <a:rPr lang="en-US" sz="1000" b="1" dirty="0" smtClean="0">
                <a:solidFill>
                  <a:srgbClr val="000000"/>
                </a:solidFill>
              </a:rPr>
              <a:t>ICT </a:t>
            </a:r>
            <a:r>
              <a:rPr lang="en-US" sz="1000" b="1" dirty="0">
                <a:solidFill>
                  <a:srgbClr val="000000"/>
                </a:solidFill>
              </a:rPr>
              <a:t>Innovation (</a:t>
            </a:r>
            <a:r>
              <a:rPr lang="en-US" sz="1000" b="1" dirty="0" smtClean="0">
                <a:solidFill>
                  <a:srgbClr val="000000"/>
                </a:solidFill>
              </a:rPr>
              <a:t>EIT Digital </a:t>
            </a:r>
            <a:r>
              <a:rPr lang="en-US" sz="1000" b="1" dirty="0">
                <a:solidFill>
                  <a:srgbClr val="000000"/>
                </a:solidFill>
              </a:rPr>
              <a:t>Master School)</a:t>
            </a:r>
          </a:p>
          <a:p>
            <a:pPr marL="142868" indent="-142868">
              <a:buFont typeface="Arial" panose="020B0604020202020204" pitchFamily="34" charset="0"/>
              <a:buChar char="•"/>
              <a:defRPr/>
            </a:pPr>
            <a:r>
              <a:rPr lang="en-US" sz="1000" b="1" dirty="0" smtClean="0">
                <a:solidFill>
                  <a:srgbClr val="000000"/>
                </a:solidFill>
              </a:rPr>
              <a:t>Advanced Materials for Innovation and Sustainability (EIT Raw Materials)</a:t>
            </a:r>
            <a:endParaRPr lang="en-US" sz="1000" b="1" dirty="0">
              <a:solidFill>
                <a:srgbClr val="000000"/>
              </a:solidFill>
            </a:endParaRPr>
          </a:p>
        </p:txBody>
      </p:sp>
      <p:sp>
        <p:nvSpPr>
          <p:cNvPr id="150542" name="Ellipsi 34"/>
          <p:cNvSpPr>
            <a:spLocks noChangeArrowheads="1"/>
          </p:cNvSpPr>
          <p:nvPr/>
        </p:nvSpPr>
        <p:spPr bwMode="auto">
          <a:xfrm>
            <a:off x="1497543" y="1688042"/>
            <a:ext cx="989542" cy="989542"/>
          </a:xfrm>
          <a:prstGeom prst="ellipse">
            <a:avLst/>
          </a:prstGeom>
          <a:solidFill>
            <a:srgbClr val="FF7900"/>
          </a:solidFill>
          <a:ln w="9525" algn="ctr">
            <a:noFill/>
            <a:round/>
            <a:headEnd/>
            <a:tailEnd/>
          </a:ln>
        </p:spPr>
        <p:txBody>
          <a:bodyPr wrap="none" anchor="ctr"/>
          <a:lstStyle/>
          <a:p>
            <a:pPr algn="ctr"/>
            <a:endParaRPr lang="fi-FI" sz="2000">
              <a:solidFill>
                <a:prstClr val="black"/>
              </a:solidFill>
              <a:cs typeface="+mn-cs"/>
            </a:endParaRPr>
          </a:p>
        </p:txBody>
      </p:sp>
      <p:sp>
        <p:nvSpPr>
          <p:cNvPr id="150543" name="Suorakulmio 36"/>
          <p:cNvSpPr>
            <a:spLocks noChangeArrowheads="1"/>
          </p:cNvSpPr>
          <p:nvPr/>
        </p:nvSpPr>
        <p:spPr bwMode="auto">
          <a:xfrm>
            <a:off x="1406261" y="1912938"/>
            <a:ext cx="1140354" cy="631135"/>
          </a:xfrm>
          <a:prstGeom prst="rect">
            <a:avLst/>
          </a:prstGeom>
          <a:noFill/>
          <a:ln w="9525">
            <a:noFill/>
            <a:miter lim="800000"/>
            <a:headEnd/>
            <a:tailEnd/>
          </a:ln>
        </p:spPr>
        <p:txBody>
          <a:bodyPr>
            <a:spAutoFit/>
          </a:bodyPr>
          <a:lstStyle/>
          <a:p>
            <a:pPr algn="ctr"/>
            <a:r>
              <a:rPr lang="fi-FI" sz="1167" dirty="0">
                <a:solidFill>
                  <a:srgbClr val="000000"/>
                </a:solidFill>
                <a:cs typeface="+mn-cs"/>
              </a:rPr>
              <a:t>Bachelor of Science (Tech.) </a:t>
            </a:r>
          </a:p>
        </p:txBody>
      </p:sp>
      <p:sp>
        <p:nvSpPr>
          <p:cNvPr id="150544" name="Ellipsi 38"/>
          <p:cNvSpPr>
            <a:spLocks noChangeArrowheads="1"/>
          </p:cNvSpPr>
          <p:nvPr/>
        </p:nvSpPr>
        <p:spPr bwMode="auto">
          <a:xfrm>
            <a:off x="3807354" y="1688042"/>
            <a:ext cx="989542" cy="989542"/>
          </a:xfrm>
          <a:prstGeom prst="ellipse">
            <a:avLst/>
          </a:prstGeom>
          <a:solidFill>
            <a:srgbClr val="FF7900"/>
          </a:solidFill>
          <a:ln w="9525" algn="ctr">
            <a:noFill/>
            <a:round/>
            <a:headEnd/>
            <a:tailEnd/>
          </a:ln>
        </p:spPr>
        <p:txBody>
          <a:bodyPr wrap="none" anchor="ctr"/>
          <a:lstStyle/>
          <a:p>
            <a:pPr algn="ctr"/>
            <a:endParaRPr lang="fi-FI" sz="2000">
              <a:solidFill>
                <a:prstClr val="black"/>
              </a:solidFill>
              <a:cs typeface="+mn-cs"/>
            </a:endParaRPr>
          </a:p>
        </p:txBody>
      </p:sp>
      <p:sp>
        <p:nvSpPr>
          <p:cNvPr id="150545" name="Ellipsi 39"/>
          <p:cNvSpPr>
            <a:spLocks noChangeArrowheads="1"/>
          </p:cNvSpPr>
          <p:nvPr/>
        </p:nvSpPr>
        <p:spPr bwMode="auto">
          <a:xfrm>
            <a:off x="6027209" y="1688042"/>
            <a:ext cx="989542" cy="989542"/>
          </a:xfrm>
          <a:prstGeom prst="ellipse">
            <a:avLst/>
          </a:prstGeom>
          <a:solidFill>
            <a:srgbClr val="FF7900"/>
          </a:solidFill>
          <a:ln w="9525" algn="ctr">
            <a:noFill/>
            <a:round/>
            <a:headEnd/>
            <a:tailEnd/>
          </a:ln>
        </p:spPr>
        <p:txBody>
          <a:bodyPr wrap="none" anchor="ctr"/>
          <a:lstStyle/>
          <a:p>
            <a:pPr algn="ctr"/>
            <a:endParaRPr lang="fi-FI" sz="2000">
              <a:solidFill>
                <a:prstClr val="black"/>
              </a:solidFill>
              <a:cs typeface="+mn-cs"/>
            </a:endParaRPr>
          </a:p>
        </p:txBody>
      </p:sp>
      <p:sp>
        <p:nvSpPr>
          <p:cNvPr id="150546" name="Suorakulmio 40"/>
          <p:cNvSpPr>
            <a:spLocks noChangeArrowheads="1"/>
          </p:cNvSpPr>
          <p:nvPr/>
        </p:nvSpPr>
        <p:spPr bwMode="auto">
          <a:xfrm>
            <a:off x="3746501" y="1912939"/>
            <a:ext cx="1080823" cy="631135"/>
          </a:xfrm>
          <a:prstGeom prst="rect">
            <a:avLst/>
          </a:prstGeom>
          <a:noFill/>
          <a:ln w="9525">
            <a:noFill/>
            <a:miter lim="800000"/>
            <a:headEnd/>
            <a:tailEnd/>
          </a:ln>
        </p:spPr>
        <p:txBody>
          <a:bodyPr>
            <a:spAutoFit/>
          </a:bodyPr>
          <a:lstStyle/>
          <a:p>
            <a:pPr algn="ctr"/>
            <a:r>
              <a:rPr lang="fi-FI" sz="1167">
                <a:solidFill>
                  <a:srgbClr val="000000"/>
                </a:solidFill>
                <a:cs typeface="+mn-cs"/>
              </a:rPr>
              <a:t>Master of Science (Tech.) </a:t>
            </a:r>
          </a:p>
        </p:txBody>
      </p:sp>
      <p:sp>
        <p:nvSpPr>
          <p:cNvPr id="150547" name="Suorakulmio 41"/>
          <p:cNvSpPr>
            <a:spLocks noChangeArrowheads="1"/>
          </p:cNvSpPr>
          <p:nvPr/>
        </p:nvSpPr>
        <p:spPr bwMode="auto">
          <a:xfrm>
            <a:off x="6027210" y="1912939"/>
            <a:ext cx="1019969" cy="631135"/>
          </a:xfrm>
          <a:prstGeom prst="rect">
            <a:avLst/>
          </a:prstGeom>
          <a:noFill/>
          <a:ln w="9525">
            <a:noFill/>
            <a:miter lim="800000"/>
            <a:headEnd/>
            <a:tailEnd/>
          </a:ln>
        </p:spPr>
        <p:txBody>
          <a:bodyPr>
            <a:spAutoFit/>
          </a:bodyPr>
          <a:lstStyle/>
          <a:p>
            <a:pPr algn="ctr"/>
            <a:r>
              <a:rPr lang="en-US" sz="1167">
                <a:solidFill>
                  <a:srgbClr val="000000"/>
                </a:solidFill>
                <a:cs typeface="+mn-cs"/>
              </a:rPr>
              <a:t>Doctor of Science (Tech.) </a:t>
            </a:r>
          </a:p>
        </p:txBody>
      </p:sp>
    </p:spTree>
    <p:extLst>
      <p:ext uri="{BB962C8B-B14F-4D97-AF65-F5344CB8AC3E}">
        <p14:creationId xmlns:p14="http://schemas.microsoft.com/office/powerpoint/2010/main" val="2832217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41676"/>
            <a:ext cx="9144000" cy="12733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3" name="Rectangle 2"/>
          <p:cNvSpPr/>
          <p:nvPr/>
        </p:nvSpPr>
        <p:spPr>
          <a:xfrm>
            <a:off x="762000" y="4557042"/>
            <a:ext cx="7620000" cy="115795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fontAlgn="auto">
              <a:spcBef>
                <a:spcPts val="0"/>
              </a:spcBef>
              <a:spcAft>
                <a:spcPts val="0"/>
              </a:spcAft>
            </a:pPr>
            <a:endParaRPr lang="en-US" dirty="0" err="1" smtClean="0">
              <a:solidFill>
                <a:prstClr val="white"/>
              </a:solidFill>
            </a:endParaRPr>
          </a:p>
        </p:txBody>
      </p:sp>
      <p:sp>
        <p:nvSpPr>
          <p:cNvPr id="325634" name="Rectangle 2"/>
          <p:cNvSpPr>
            <a:spLocks noGrp="1" noChangeArrowheads="1"/>
          </p:cNvSpPr>
          <p:nvPr>
            <p:ph type="title"/>
          </p:nvPr>
        </p:nvSpPr>
        <p:spPr>
          <a:xfrm>
            <a:off x="577800" y="199045"/>
            <a:ext cx="7988400" cy="589293"/>
          </a:xfrm>
        </p:spPr>
        <p:txBody>
          <a:bodyPr>
            <a:normAutofit/>
          </a:bodyPr>
          <a:lstStyle/>
          <a:p>
            <a:pPr>
              <a:defRPr/>
            </a:pPr>
            <a:r>
              <a:rPr lang="fi-FI" sz="3200" smtClean="0">
                <a:solidFill>
                  <a:srgbClr val="FF671F"/>
                </a:solidFill>
                <a:latin typeface="+mn-lt"/>
              </a:rPr>
              <a:t>Systems and operations research</a:t>
            </a:r>
            <a:endParaRPr lang="fi-FI" sz="3200" dirty="0" smtClean="0">
              <a:solidFill>
                <a:srgbClr val="FF671F"/>
              </a:solidFill>
              <a:latin typeface="+mn-lt"/>
            </a:endParaRPr>
          </a:p>
        </p:txBody>
      </p:sp>
      <p:sp>
        <p:nvSpPr>
          <p:cNvPr id="4099" name="Rectangle 3"/>
          <p:cNvSpPr>
            <a:spLocks noGrp="1" noChangeArrowheads="1"/>
          </p:cNvSpPr>
          <p:nvPr>
            <p:ph type="body" idx="1"/>
          </p:nvPr>
        </p:nvSpPr>
        <p:spPr>
          <a:xfrm>
            <a:off x="533269" y="1164453"/>
            <a:ext cx="7143000" cy="3589687"/>
          </a:xfrm>
        </p:spPr>
        <p:txBody>
          <a:bodyPr>
            <a:noAutofit/>
          </a:bodyPr>
          <a:lstStyle/>
          <a:p>
            <a:pPr marL="380985" indent="-380985"/>
            <a:r>
              <a:rPr lang="en-US" smtClean="0"/>
              <a:t>The </a:t>
            </a:r>
            <a:r>
              <a:rPr lang="en-US" b="1"/>
              <a:t>Systems Analysis </a:t>
            </a:r>
            <a:r>
              <a:rPr lang="en-US" b="1" smtClean="0"/>
              <a:t>Laboratory (SAL)</a:t>
            </a:r>
            <a:r>
              <a:rPr lang="en-US" smtClean="0"/>
              <a:t/>
            </a:r>
            <a:br>
              <a:rPr lang="en-US" smtClean="0"/>
            </a:br>
            <a:r>
              <a:rPr lang="en-US" smtClean="0"/>
              <a:t>(i)  contributes to the theory, methods, practice of </a:t>
            </a:r>
            <a:r>
              <a:rPr lang="en-US" b="1"/>
              <a:t>operations research </a:t>
            </a:r>
            <a:r>
              <a:rPr lang="en-US" smtClean="0"/>
              <a:t>(ii) carries </a:t>
            </a:r>
            <a:r>
              <a:rPr lang="en-US"/>
              <a:t>out </a:t>
            </a:r>
            <a:r>
              <a:rPr lang="en-US" b="1" smtClean="0"/>
              <a:t>research projects </a:t>
            </a:r>
            <a:r>
              <a:rPr lang="en-US" smtClean="0"/>
              <a:t>in support of decisions</a:t>
            </a:r>
            <a:r>
              <a:rPr lang="en-US"/>
              <a:t>, </a:t>
            </a:r>
            <a:r>
              <a:rPr lang="en-US" smtClean="0"/>
              <a:t>thus </a:t>
            </a:r>
            <a:r>
              <a:rPr lang="en-US" smtClean="0"/>
              <a:t>creating    </a:t>
            </a:r>
            <a:r>
              <a:rPr lang="en-US" smtClean="0"/>
              <a:t/>
            </a:r>
            <a:br>
              <a:rPr lang="en-US" smtClean="0"/>
            </a:br>
            <a:r>
              <a:rPr lang="en-US" smtClean="0"/>
              <a:t>     scientific, business and societal impacts </a:t>
            </a:r>
            <a:endParaRPr lang="en-US" smtClean="0"/>
          </a:p>
          <a:p>
            <a:pPr marL="380985" indent="-380985"/>
            <a:r>
              <a:rPr lang="en-US" smtClean="0"/>
              <a:t>Application areas</a:t>
            </a:r>
            <a:br>
              <a:rPr lang="en-US" smtClean="0"/>
            </a:br>
            <a:r>
              <a:rPr lang="en-US" smtClean="0">
                <a:sym typeface="Wingdings" panose="05000000000000000000" pitchFamily="2" charset="2"/>
              </a:rPr>
              <a:t></a:t>
            </a:r>
            <a:r>
              <a:rPr lang="en-US" smtClean="0"/>
              <a:t> operations research in defence </a:t>
            </a:r>
            <a:br>
              <a:rPr lang="en-US" smtClean="0"/>
            </a:br>
            <a:r>
              <a:rPr lang="en-US" smtClean="0">
                <a:sym typeface="Wingdings" panose="05000000000000000000" pitchFamily="2" charset="2"/>
              </a:rPr>
              <a:t> </a:t>
            </a:r>
            <a:r>
              <a:rPr lang="en-US" smtClean="0"/>
              <a:t>people flow planning and traffic optimization</a:t>
            </a:r>
            <a:br>
              <a:rPr lang="en-US" smtClean="0"/>
            </a:br>
            <a:r>
              <a:rPr lang="en-US" smtClean="0">
                <a:sym typeface="Wingdings" panose="05000000000000000000" pitchFamily="2" charset="2"/>
              </a:rPr>
              <a:t> </a:t>
            </a:r>
            <a:r>
              <a:rPr lang="en-US" smtClean="0"/>
              <a:t>energy and climate change policies</a:t>
            </a:r>
            <a:br>
              <a:rPr lang="en-US" smtClean="0"/>
            </a:br>
            <a:r>
              <a:rPr lang="en-US" smtClean="0">
                <a:sym typeface="Wingdings" panose="05000000000000000000" pitchFamily="2" charset="2"/>
              </a:rPr>
              <a:t> </a:t>
            </a:r>
            <a:r>
              <a:rPr lang="en-US" smtClean="0"/>
              <a:t>environmental decision making</a:t>
            </a:r>
            <a:br>
              <a:rPr lang="en-US" smtClean="0"/>
            </a:br>
            <a:r>
              <a:rPr lang="en-US" smtClean="0">
                <a:sym typeface="Wingdings" panose="05000000000000000000" pitchFamily="2" charset="2"/>
              </a:rPr>
              <a:t> </a:t>
            </a:r>
            <a:r>
              <a:rPr lang="en-US" smtClean="0"/>
              <a:t>risk analysis of safety critical systems</a:t>
            </a:r>
            <a:br>
              <a:rPr lang="en-US" smtClean="0"/>
            </a:br>
            <a:r>
              <a:rPr lang="en-US" smtClean="0">
                <a:sym typeface="Wingdings" panose="05000000000000000000" pitchFamily="2" charset="2"/>
              </a:rPr>
              <a:t> innovation and  technology strategies</a:t>
            </a:r>
            <a:endParaRPr lang="en-US" smtClean="0"/>
          </a:p>
          <a:p>
            <a:pPr marL="380985" indent="-380985"/>
            <a:endParaRPr lang="fi-FI" dirty="0" smtClean="0"/>
          </a:p>
        </p:txBody>
      </p:sp>
      <p:sp>
        <p:nvSpPr>
          <p:cNvPr id="2" name="Rectangle 1"/>
          <p:cNvSpPr/>
          <p:nvPr/>
        </p:nvSpPr>
        <p:spPr bwMode="auto">
          <a:xfrm>
            <a:off x="762000" y="4933157"/>
            <a:ext cx="7620000" cy="781844"/>
          </a:xfrm>
          <a:prstGeom prst="rect">
            <a:avLst/>
          </a:prstGeom>
          <a:solidFill>
            <a:schemeClr val="bg1"/>
          </a:solidFill>
          <a:ln w="12700" cap="flat" cmpd="sng" algn="ctr">
            <a:noFill/>
            <a:prstDash val="solid"/>
            <a:round/>
            <a:headEnd type="none" w="med" len="med"/>
            <a:tailEnd type="triangle" w="med" len="med"/>
          </a:ln>
          <a:effectLst/>
        </p:spPr>
        <p:txBody>
          <a:bodyPr vert="horz" wrap="square" lIns="76729" tIns="38365" rIns="76729" bIns="38365" numCol="1" rtlCol="0" anchor="b" anchorCtr="0" compatLnSpc="1">
            <a:prstTxWarp prst="textNoShape">
              <a:avLst/>
            </a:prstTxWarp>
          </a:bodyPr>
          <a:lstStyle/>
          <a:p>
            <a:pPr defTabSz="761970" eaLnBrk="0" hangingPunct="0"/>
            <a:endParaRPr lang="fi-FI" sz="1667">
              <a:solidFill>
                <a:prstClr val="black"/>
              </a:solidFill>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39" y="4649534"/>
            <a:ext cx="5400600" cy="97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p:nvSpPr>
        <p:spPr bwMode="auto">
          <a:xfrm>
            <a:off x="5652120" y="788338"/>
            <a:ext cx="3240360" cy="468025"/>
          </a:xfrm>
          <a:prstGeom prst="rect">
            <a:avLst/>
          </a:prstGeom>
          <a:noFill/>
          <a:ln w="12700" algn="ctr">
            <a:solidFill>
              <a:srgbClr val="C00000"/>
            </a:solidFill>
            <a:round/>
            <a:headEnd/>
            <a:tailEnd type="triangle" w="med" len="med"/>
          </a:ln>
        </p:spPr>
        <p:txBody>
          <a:bodyPr lIns="76729" tIns="38365" rIns="76729" bIns="38365"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fontAlgn="auto">
              <a:spcBef>
                <a:spcPts val="0"/>
              </a:spcBef>
              <a:spcAft>
                <a:spcPts val="0"/>
              </a:spcAft>
            </a:pPr>
            <a:r>
              <a:rPr lang="en-US" sz="2400" b="1">
                <a:solidFill>
                  <a:schemeClr val="accent2"/>
                </a:solidFill>
              </a:rPr>
              <a:t>http://sal.aalto.fi/</a:t>
            </a:r>
            <a:endParaRPr lang="en-US" sz="2400" b="1" dirty="0">
              <a:solidFill>
                <a:schemeClr val="accent2"/>
              </a:solidFill>
            </a:endParaRPr>
          </a:p>
        </p:txBody>
      </p:sp>
    </p:spTree>
    <p:extLst>
      <p:ext uri="{BB962C8B-B14F-4D97-AF65-F5344CB8AC3E}">
        <p14:creationId xmlns:p14="http://schemas.microsoft.com/office/powerpoint/2010/main" val="26128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3" id="{6D32AF40-3D2D-41F9-A29D-FD094D788296}" vid="{5E902124-47C2-40CF-8377-D0377EEBF5A6}"/>
    </a:ext>
  </a:extLst>
</a:theme>
</file>

<file path=ppt/theme/theme2.xml><?xml version="1.0" encoding="utf-8"?>
<a:theme xmlns:a="http://schemas.openxmlformats.org/drawingml/2006/main" name="aalto_teknillinen">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Aalto University">
  <a:themeElements>
    <a:clrScheme name="Aalto-perus">
      <a:dk1>
        <a:sysClr val="windowText" lastClr="000000"/>
      </a:dk1>
      <a:lt1>
        <a:sysClr val="window" lastClr="FFFFFF"/>
      </a:lt1>
      <a:dk2>
        <a:srgbClr val="FF671F"/>
      </a:dk2>
      <a:lt2>
        <a:srgbClr val="8C857B"/>
      </a:lt2>
      <a:accent1>
        <a:srgbClr val="FF671F"/>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2_Aalto University">
  <a:themeElements>
    <a:clrScheme name="Aalto-perus">
      <a:dk1>
        <a:sysClr val="windowText" lastClr="000000"/>
      </a:dk1>
      <a:lt1>
        <a:sysClr val="window" lastClr="FFFFFF"/>
      </a:lt1>
      <a:dk2>
        <a:srgbClr val="FF671F"/>
      </a:dk2>
      <a:lt2>
        <a:srgbClr val="8C857B"/>
      </a:lt2>
      <a:accent1>
        <a:srgbClr val="FF671F"/>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8575E1EB6FE94E874445087F6CDE25" ma:contentTypeVersion="0" ma:contentTypeDescription="Create a new document." ma:contentTypeScope="" ma:versionID="29e879f7f90e02ce57621265e0bbf00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2EEAF-7811-4D9A-A56F-58E19B240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B642509-5F4F-4B14-B12A-7430DAF19743}">
  <ds:schemaRefs>
    <ds:schemaRef ds:uri="http://purl.org/dc/elements/1.1/"/>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9856EDD-3B28-47A6-A93B-AAA1E2137B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AALTO_FI</Template>
  <TotalTime>0</TotalTime>
  <Words>828</Words>
  <Application>Microsoft Office PowerPoint</Application>
  <PresentationFormat>On-screen Show (16:10)</PresentationFormat>
  <Paragraphs>172</Paragraphs>
  <Slides>10</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MS PGothic</vt:lpstr>
      <vt:lpstr>MS PGothic</vt:lpstr>
      <vt:lpstr>Arial</vt:lpstr>
      <vt:lpstr>Calibri</vt:lpstr>
      <vt:lpstr>Courier New</vt:lpstr>
      <vt:lpstr>Georgia</vt:lpstr>
      <vt:lpstr>Lucida Grande</vt:lpstr>
      <vt:lpstr>Symbol</vt:lpstr>
      <vt:lpstr>Wingdings</vt:lpstr>
      <vt:lpstr>Wingdings 3</vt:lpstr>
      <vt:lpstr>ヒラギノ角ゴ Pro W3</vt:lpstr>
      <vt:lpstr>Aalto University</vt:lpstr>
      <vt:lpstr>aalto_teknillinen</vt:lpstr>
      <vt:lpstr>1_Aalto University</vt:lpstr>
      <vt:lpstr>2_Aalto University</vt:lpstr>
      <vt:lpstr>PowerPoint Presentation</vt:lpstr>
      <vt:lpstr>Towards an innovative society</vt:lpstr>
      <vt:lpstr>More than 150 years of wellbeing, innovation and entrepreneurship</vt:lpstr>
      <vt:lpstr>Key figures</vt:lpstr>
      <vt:lpstr>Our global success</vt:lpstr>
      <vt:lpstr>Organisation</vt:lpstr>
      <vt:lpstr>School of Science</vt:lpstr>
      <vt:lpstr>PowerPoint Presentation</vt:lpstr>
      <vt:lpstr>Systems and operations research</vt:lpstr>
      <vt:lpstr>Professors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2016-01-12T13:17:14Z</dcterms:created>
  <dcterms:modified xsi:type="dcterms:W3CDTF">2018-05-27T16:52:02Z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0x010100878575E1EB6FE94E874445087F6CDE25</vt:lpwstr>
  </property>
</Properties>
</file>