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8" r:id="rId3"/>
    <p:sldId id="266" r:id="rId4"/>
    <p:sldId id="265" r:id="rId5"/>
    <p:sldId id="267" r:id="rId6"/>
    <p:sldId id="260" r:id="rId7"/>
    <p:sldId id="262" r:id="rId8"/>
    <p:sldId id="261" r:id="rId9"/>
    <p:sldId id="263" r:id="rId10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8989"/>
    <a:srgbClr val="928B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266" autoAdjust="0"/>
  </p:normalViewPr>
  <p:slideViewPr>
    <p:cSldViewPr>
      <p:cViewPr>
        <p:scale>
          <a:sx n="117" d="100"/>
          <a:sy n="117" d="100"/>
        </p:scale>
        <p:origin x="-146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07AFB85B-CF8B-43A5-87E9-9AE841A96F08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18102891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06521F39-678A-4179-9F6B-94E0544A4AD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774888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Aalto_FI_Perustiet_21_RGB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56"/>
          <a:stretch>
            <a:fillRect/>
          </a:stretch>
        </p:blipFill>
        <p:spPr bwMode="auto">
          <a:xfrm>
            <a:off x="7938" y="0"/>
            <a:ext cx="1857375" cy="193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406400" y="1712913"/>
            <a:ext cx="8324850" cy="391953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fi-FI" smtClean="0"/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143625"/>
            <a:ext cx="115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1770063"/>
            <a:ext cx="7769225" cy="1331912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1500" y="3141663"/>
            <a:ext cx="6283325" cy="2339975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60675" y="5959475"/>
            <a:ext cx="2025650" cy="176213"/>
          </a:xfrm>
        </p:spPr>
        <p:txBody>
          <a:bodyPr/>
          <a:lstStyle>
            <a:lvl1pPr>
              <a:defRPr sz="1200">
                <a:solidFill>
                  <a:srgbClr val="928B81"/>
                </a:solidFill>
              </a:defRPr>
            </a:lvl1pPr>
          </a:lstStyle>
          <a:p>
            <a:pPr>
              <a:defRPr/>
            </a:pPr>
            <a:fld id="{0E20FE57-40D2-4F76-B3DB-AF40D9956E8D}" type="datetime1">
              <a:rPr lang="en-US"/>
              <a:pPr>
                <a:defRPr/>
              </a:pPr>
              <a:t>3/19/2015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3775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83B630-306D-4BFF-83CF-AE81F5FCAFEC}" type="datetime1">
              <a:rPr lang="en-US"/>
              <a:pPr>
                <a:defRPr/>
              </a:pPr>
              <a:t>3/19/2015</a:t>
            </a:fld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A671F6-833C-4D1F-83DE-C1E85D07B1BF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05510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1138" y="488950"/>
            <a:ext cx="1995487" cy="52292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488950"/>
            <a:ext cx="5837238" cy="52292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FF8893-5BCA-4561-B857-F507C3A877CD}" type="datetime1">
              <a:rPr lang="en-US"/>
              <a:pPr>
                <a:defRPr/>
              </a:pPr>
              <a:t>3/19/2015</a:t>
            </a:fld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C5EF31-694A-4FC2-B7D8-E1B60D498F85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925026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1540BB-23FD-4F26-9858-93C57282342F}" type="datetime1">
              <a:rPr lang="en-US"/>
              <a:pPr>
                <a:defRPr/>
              </a:pPr>
              <a:t>3/19/2015</a:t>
            </a:fld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58CBB3-1E7D-4939-AC45-E03B8E21FB3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591880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0C9FB4-50B2-4097-8C14-B04C699E3920}" type="datetime1">
              <a:rPr lang="en-US"/>
              <a:pPr>
                <a:defRPr/>
              </a:pPr>
              <a:t>3/19/2015</a:t>
            </a:fld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1B25F-0AE8-476D-A70E-D3FA87E464C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317289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582738"/>
            <a:ext cx="3916363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582738"/>
            <a:ext cx="3916362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6E6043-F259-47B5-B54B-F24D4D0FA00C}" type="datetime1">
              <a:rPr lang="en-US"/>
              <a:pPr>
                <a:defRPr/>
              </a:pPr>
              <a:t>3/19/2015</a:t>
            </a:fld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98A8D0-E2D9-4DC3-85BA-C57B2DBC5A6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957907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CAD5E6-6E0F-426B-B4AD-D83CB2D4170D}" type="datetime1">
              <a:rPr lang="en-US"/>
              <a:pPr>
                <a:defRPr/>
              </a:pPr>
              <a:t>3/19/2015</a:t>
            </a:fld>
            <a:endParaRPr lang="fi-F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AB0A8-68A3-45AF-97DE-06E112BD4086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0478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9C3195-C211-4452-A112-FD1DF7199168}" type="datetime1">
              <a:rPr lang="en-US"/>
              <a:pPr>
                <a:defRPr/>
              </a:pPr>
              <a:t>3/19/2015</a:t>
            </a:fld>
            <a:endParaRPr lang="fi-F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8371C6-B92A-411B-AFDA-4B3EB8A589F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43430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5C93BC-78C6-4257-8B01-CFF0FC519091}" type="datetime1">
              <a:rPr lang="en-US"/>
              <a:pPr>
                <a:defRPr/>
              </a:pPr>
              <a:t>3/19/2015</a:t>
            </a:fld>
            <a:endParaRPr lang="fi-F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550151-9950-401D-A790-ED5ADA592E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71942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532D79-E161-4C70-AFA5-1F23A3B643DD}" type="datetime1">
              <a:rPr lang="en-US"/>
              <a:pPr>
                <a:defRPr/>
              </a:pPr>
              <a:t>3/19/2015</a:t>
            </a:fld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3968E3-DF0E-48A7-8074-6F6A0C895AEF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678859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C9EF63-A894-435F-B2B5-C930C32D6499}" type="datetime1">
              <a:rPr lang="en-US"/>
              <a:pPr>
                <a:defRPr/>
              </a:pPr>
              <a:t>3/19/2015</a:t>
            </a:fld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D3E98-C57F-4E05-8BB3-474A092A3B7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09809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7" descr="Aalto_FI_Perustiet_13_RGB_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5811838"/>
            <a:ext cx="2170113" cy="104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488950"/>
            <a:ext cx="79851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i-FI" smtClean="0"/>
              <a:t>Click to edit Master title style</a:t>
            </a:r>
            <a:endParaRPr lang="fi-FI" altLang="fi-FI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1582738"/>
            <a:ext cx="7985125" cy="413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i-FI" smtClean="0"/>
              <a:t>Click to edit Master text styles</a:t>
            </a:r>
          </a:p>
          <a:p>
            <a:pPr lvl="1"/>
            <a:r>
              <a:rPr lang="en-US" altLang="fi-FI" smtClean="0"/>
              <a:t>Second level</a:t>
            </a:r>
          </a:p>
          <a:p>
            <a:pPr lvl="2"/>
            <a:r>
              <a:rPr lang="en-US" altLang="fi-FI" smtClean="0"/>
              <a:t>Third level</a:t>
            </a:r>
          </a:p>
          <a:p>
            <a:pPr lvl="3"/>
            <a:r>
              <a:rPr lang="en-US" altLang="fi-FI" smtClean="0"/>
              <a:t>Fourth level</a:t>
            </a:r>
          </a:p>
          <a:p>
            <a:pPr lvl="4"/>
            <a:r>
              <a:rPr lang="en-US" altLang="fi-FI" smtClean="0"/>
              <a:t>Fifth level</a:t>
            </a:r>
            <a:endParaRPr lang="fi-FI" altLang="fi-FI" smtClean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0" y="6272213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 b="1">
                <a:solidFill>
                  <a:srgbClr val="898989"/>
                </a:solidFill>
                <a:latin typeface="Arial" charset="0"/>
              </a:defRPr>
            </a:lvl1pPr>
          </a:lstStyle>
          <a:p>
            <a:pPr>
              <a:defRPr/>
            </a:pPr>
            <a:fld id="{744E586F-2727-402F-999F-12A3EFD326B9}" type="datetime1">
              <a:rPr lang="en-US"/>
              <a:pPr>
                <a:defRPr/>
              </a:pPr>
              <a:t>3/19/2015</a:t>
            </a:fld>
            <a:endParaRPr lang="fi-F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142038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 b="1">
                <a:solidFill>
                  <a:srgbClr val="898989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29000" y="6397625"/>
            <a:ext cx="1544638" cy="12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900" b="1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008EE54-22B7-466E-87D9-79F60532A4A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571500" y="5811838"/>
            <a:ext cx="7985125" cy="6508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fi-FI" smtClean="0"/>
          </a:p>
        </p:txBody>
      </p:sp>
      <p:pic>
        <p:nvPicPr>
          <p:cNvPr id="1033" name="Picture 2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143625"/>
            <a:ext cx="115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33" r:id="rId1"/>
    <p:sldLayoutId id="2147483923" r:id="rId2"/>
    <p:sldLayoutId id="2147483924" r:id="rId3"/>
    <p:sldLayoutId id="2147483925" r:id="rId4"/>
    <p:sldLayoutId id="2147483926" r:id="rId5"/>
    <p:sldLayoutId id="2147483927" r:id="rId6"/>
    <p:sldLayoutId id="2147483928" r:id="rId7"/>
    <p:sldLayoutId id="2147483929" r:id="rId8"/>
    <p:sldLayoutId id="2147483930" r:id="rId9"/>
    <p:sldLayoutId id="2147483931" r:id="rId10"/>
    <p:sldLayoutId id="214748393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oddata.com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eoddata.com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fi-FI" altLang="fi-FI" smtClean="0"/>
              <a:t>Menetelmä Markowitzin mallin parametrien estimointiin</a:t>
            </a:r>
            <a:br>
              <a:rPr lang="fi-FI" altLang="fi-FI" smtClean="0"/>
            </a:br>
            <a:r>
              <a:rPr lang="fi-FI" altLang="fi-FI" smtClean="0"/>
              <a:t>(aihe-esittely)</a:t>
            </a:r>
            <a:endParaRPr lang="en-US" altLang="fi-FI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750" y="3644900"/>
            <a:ext cx="6315075" cy="1836738"/>
          </a:xfrm>
        </p:spPr>
        <p:txBody>
          <a:bodyPr/>
          <a:lstStyle/>
          <a:p>
            <a:pPr eaLnBrk="1" hangingPunct="1"/>
            <a:r>
              <a:rPr lang="fi-FI" altLang="fi-FI" i="1" smtClean="0"/>
              <a:t>Lauri Nyman</a:t>
            </a:r>
            <a:endParaRPr lang="en-US" altLang="fi-FI" i="1" smtClean="0"/>
          </a:p>
          <a:p>
            <a:pPr eaLnBrk="1" hangingPunct="1"/>
            <a:r>
              <a:rPr lang="fi-FI" altLang="fi-FI" i="1" smtClean="0"/>
              <a:t>23.3.2015</a:t>
            </a:r>
            <a:br>
              <a:rPr lang="fi-FI" altLang="fi-FI" i="1" smtClean="0"/>
            </a:br>
            <a:r>
              <a:rPr lang="fi-FI" altLang="fi-FI" smtClean="0"/>
              <a:t/>
            </a:r>
            <a:br>
              <a:rPr lang="fi-FI" altLang="fi-FI" smtClean="0"/>
            </a:br>
            <a:r>
              <a:rPr lang="fi-FI" altLang="fi-FI" smtClean="0"/>
              <a:t>Ohjaaja: </a:t>
            </a:r>
            <a:r>
              <a:rPr lang="fi-FI" altLang="fi-FI" i="1" smtClean="0"/>
              <a:t>Eeva Vilkkumaa</a:t>
            </a:r>
            <a:endParaRPr lang="fi-FI" altLang="fi-FI" smtClean="0"/>
          </a:p>
          <a:p>
            <a:pPr eaLnBrk="1" hangingPunct="1"/>
            <a:r>
              <a:rPr lang="fi-FI" altLang="fi-FI" smtClean="0"/>
              <a:t>Valvoja: </a:t>
            </a:r>
            <a:r>
              <a:rPr lang="fi-FI" altLang="fi-FI" i="1" smtClean="0"/>
              <a:t>Harri Ehtamo</a:t>
            </a:r>
            <a:endParaRPr lang="en-US" altLang="fi-FI" i="1" smtClean="0"/>
          </a:p>
          <a:p>
            <a:pPr eaLnBrk="1" hangingPunct="1"/>
            <a:endParaRPr lang="en-US" altLang="fi-FI" smtClean="0"/>
          </a:p>
        </p:txBody>
      </p:sp>
      <p:sp>
        <p:nvSpPr>
          <p:cNvPr id="4" name="TextBox 3"/>
          <p:cNvSpPr txBox="1"/>
          <p:nvPr/>
        </p:nvSpPr>
        <p:spPr>
          <a:xfrm>
            <a:off x="323850" y="5661025"/>
            <a:ext cx="6303963" cy="2460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fi-FI" sz="1000" dirty="0">
                <a:solidFill>
                  <a:schemeClr val="accent3">
                    <a:lumMod val="50000"/>
                  </a:schemeClr>
                </a:solidFill>
              </a:rPr>
              <a:t>Työn saa tallentaa ja julkistaa Aalto-yliopiston avoimilla verkkosivuilla. Muilta osin kaikki oikeudet pidätetään.</a:t>
            </a:r>
            <a:endParaRPr lang="en-US" sz="10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611188" y="404813"/>
            <a:ext cx="7985125" cy="1079500"/>
          </a:xfrm>
        </p:spPr>
        <p:txBody>
          <a:bodyPr/>
          <a:lstStyle/>
          <a:p>
            <a:r>
              <a:rPr lang="fi-FI" altLang="fi-FI" smtClean="0"/>
              <a:t>Tausta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539750" y="1268413"/>
            <a:ext cx="7985125" cy="4133850"/>
          </a:xfrm>
        </p:spPr>
        <p:txBody>
          <a:bodyPr/>
          <a:lstStyle/>
          <a:p>
            <a:r>
              <a:rPr lang="fi-FI" altLang="fi-FI" smtClean="0"/>
              <a:t>Sijoittajien tavoitteena on tyypillisesti sijoitusportfolion tuotto-odotuksen maksimointi ja riskin minimointi</a:t>
            </a:r>
          </a:p>
          <a:p>
            <a:r>
              <a:rPr lang="fi-FI" altLang="fi-FI" smtClean="0"/>
              <a:t>Suuremmalla tuotto-odotuksella yleisesti myös riski kasvaa </a:t>
            </a:r>
          </a:p>
          <a:p>
            <a:r>
              <a:rPr lang="fi-FI" altLang="fi-FI" smtClean="0"/>
              <a:t>Harry Markowitz on kehittänyt portfolioteorian, jonka avulla voidaan</a:t>
            </a:r>
          </a:p>
          <a:p>
            <a:pPr lvl="1"/>
            <a:r>
              <a:rPr lang="fi-FI" altLang="fi-FI" smtClean="0"/>
              <a:t>Tarkastella odotetun tuoton ja tuoton keskihajonnalla mitatun riskin välistä ristiriitaa eksplisiittisesti</a:t>
            </a:r>
          </a:p>
          <a:p>
            <a:pPr lvl="1"/>
            <a:r>
              <a:rPr lang="fi-FI" altLang="fi-FI" smtClean="0"/>
              <a:t>Tunnistaa </a:t>
            </a:r>
            <a:r>
              <a:rPr lang="fi-FI" altLang="fi-FI" u="sng" smtClean="0"/>
              <a:t>tehokkaat</a:t>
            </a:r>
            <a:r>
              <a:rPr lang="fi-FI" altLang="fi-FI" smtClean="0"/>
              <a:t> portfoliot (odotettua tuottoa ei voida kasvattaa kasvattamatta riskiä ja toisinpäin)</a:t>
            </a:r>
          </a:p>
          <a:p>
            <a:pPr lvl="1"/>
            <a:endParaRPr lang="fi-FI" altLang="fi-FI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611188" y="333375"/>
            <a:ext cx="7985125" cy="1079500"/>
          </a:xfrm>
        </p:spPr>
        <p:txBody>
          <a:bodyPr/>
          <a:lstStyle/>
          <a:p>
            <a:r>
              <a:rPr lang="fi-FI" altLang="fi-FI" smtClean="0"/>
              <a:t>Markowitzin malli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68313" y="1052513"/>
            <a:ext cx="4679950" cy="4464050"/>
          </a:xfrm>
        </p:spPr>
        <p:txBody>
          <a:bodyPr/>
          <a:lstStyle/>
          <a:p>
            <a:r>
              <a:rPr lang="fi-FI" altLang="fi-FI" sz="1800" smtClean="0"/>
              <a:t>Portfolio on yhdistelmä (painotettu keskiarvo) yksittäisistä instrumenteista</a:t>
            </a:r>
            <a:endParaRPr lang="fi-FI" altLang="fi-FI" sz="1400" smtClean="0"/>
          </a:p>
          <a:p>
            <a:endParaRPr lang="fi-FI" altLang="fi-FI" sz="1800" smtClean="0"/>
          </a:p>
          <a:p>
            <a:r>
              <a:rPr lang="fi-FI" altLang="fi-FI" sz="1800" smtClean="0"/>
              <a:t>Käypien portfolioiden joukko (harmaa alue) määräytyy</a:t>
            </a:r>
          </a:p>
          <a:p>
            <a:pPr lvl="1"/>
            <a:r>
              <a:rPr lang="fi-FI" altLang="fi-FI" sz="1400" smtClean="0"/>
              <a:t>Yksittäisten instrumenttien odotetuista tuotoista</a:t>
            </a:r>
          </a:p>
          <a:p>
            <a:pPr lvl="1"/>
            <a:r>
              <a:rPr lang="fi-FI" altLang="fi-FI" sz="1400" smtClean="0"/>
              <a:t>Tuottojen variansseista ja kovariansseista</a:t>
            </a:r>
          </a:p>
          <a:p>
            <a:pPr lvl="1"/>
            <a:endParaRPr lang="fi-FI" altLang="fi-FI" sz="1800" smtClean="0"/>
          </a:p>
          <a:p>
            <a:r>
              <a:rPr lang="fi-FI" altLang="fi-FI" sz="1800" smtClean="0"/>
              <a:t>Kun odotettu tuotto on kiinnitetty, pienimmän varianssin portfolio löytyy </a:t>
            </a:r>
            <a:r>
              <a:rPr lang="fi-FI" altLang="fi-FI" sz="1800" b="1" smtClean="0"/>
              <a:t>tehokkaalta rintamalta</a:t>
            </a:r>
          </a:p>
          <a:p>
            <a:pPr lvl="1"/>
            <a:r>
              <a:rPr lang="fi-FI" altLang="fi-FI" sz="1400" smtClean="0"/>
              <a:t>Preferenssi tehokkaan rintaman portfolioiden välillä riippuu sijoittajan riskiasenteesta</a:t>
            </a:r>
          </a:p>
          <a:p>
            <a:pPr lvl="1"/>
            <a:r>
              <a:rPr lang="fi-FI" altLang="fi-FI" sz="1400" smtClean="0"/>
              <a:t>Pienimmän riskin portfolio on merkitty kuvaan pisteellä M</a:t>
            </a:r>
          </a:p>
          <a:p>
            <a:endParaRPr lang="fi-FI" altLang="fi-FI" sz="1800" b="1" smtClean="0"/>
          </a:p>
        </p:txBody>
      </p:sp>
      <p:pic>
        <p:nvPicPr>
          <p:cNvPr id="512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1341438"/>
            <a:ext cx="4140200" cy="330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68313" y="333375"/>
            <a:ext cx="7985125" cy="1079500"/>
          </a:xfrm>
        </p:spPr>
        <p:txBody>
          <a:bodyPr/>
          <a:lstStyle/>
          <a:p>
            <a:r>
              <a:rPr lang="fi-FI" altLang="fi-FI" smtClean="0"/>
              <a:t>Tavoitteet</a:t>
            </a:r>
          </a:p>
        </p:txBody>
      </p:sp>
      <p:sp>
        <p:nvSpPr>
          <p:cNvPr id="6147" name="Content Placeholder 1"/>
          <p:cNvSpPr>
            <a:spLocks noGrp="1"/>
          </p:cNvSpPr>
          <p:nvPr>
            <p:ph idx="1"/>
          </p:nvPr>
        </p:nvSpPr>
        <p:spPr>
          <a:xfrm>
            <a:off x="468313" y="1125538"/>
            <a:ext cx="8056562" cy="4535487"/>
          </a:xfrm>
        </p:spPr>
        <p:txBody>
          <a:bodyPr/>
          <a:lstStyle/>
          <a:p>
            <a:r>
              <a:rPr lang="fi-FI" altLang="fi-FI" smtClean="0"/>
              <a:t>Odotetut tuotot ja kovarianssit muuttuvat ajassa ja niiden arvojen ennustaminen on vaikeaa</a:t>
            </a:r>
          </a:p>
          <a:p>
            <a:endParaRPr lang="fi-FI" altLang="fi-FI" smtClean="0"/>
          </a:p>
          <a:p>
            <a:r>
              <a:rPr lang="fi-FI" altLang="fi-FI" smtClean="0"/>
              <a:t>Etenkin odotettujen tuottojen estimaateilla on suuri vaikutus tehokkaaseen rintamaan ja sitä kautta sijoitusportfolion valintaan</a:t>
            </a:r>
          </a:p>
          <a:p>
            <a:endParaRPr lang="fi-FI" altLang="fi-FI" smtClean="0"/>
          </a:p>
          <a:p>
            <a:r>
              <a:rPr lang="fi-FI" altLang="fi-FI" smtClean="0"/>
              <a:t>Työn tavoitteena on kehittää uusi menetelmä tuottojen ja kovarianssien estimointiin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28625" y="260350"/>
            <a:ext cx="7985125" cy="1079500"/>
          </a:xfrm>
        </p:spPr>
        <p:txBody>
          <a:bodyPr/>
          <a:lstStyle/>
          <a:p>
            <a:r>
              <a:rPr lang="fi-FI" altLang="fi-FI" smtClean="0"/>
              <a:t>Menetelmät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604838" y="1125538"/>
            <a:ext cx="3816350" cy="4772025"/>
          </a:xfrm>
        </p:spPr>
        <p:txBody>
          <a:bodyPr/>
          <a:lstStyle/>
          <a:p>
            <a:r>
              <a:rPr lang="fi-FI" altLang="fi-FI" sz="2000" smtClean="0"/>
              <a:t>Odotettuja tuottoja estimoidaan liukuvasta keskiarvosta tai vaihtoehtoisesti instrumenttien erilaisista tunnusluvuista</a:t>
            </a:r>
          </a:p>
          <a:p>
            <a:endParaRPr lang="fi-FI" altLang="fi-FI" sz="2000" smtClean="0"/>
          </a:p>
          <a:p>
            <a:endParaRPr lang="fi-FI" altLang="fi-FI" sz="2000" smtClean="0"/>
          </a:p>
          <a:p>
            <a:r>
              <a:rPr lang="fi-FI" altLang="fi-FI" sz="2000" smtClean="0"/>
              <a:t>Tuoton tulevaa hajontaa mallinnetaan Brownin liikkeellä, josta kovarianssimatriisin estimaatti saadaan laskettua uudella tavalla</a:t>
            </a:r>
          </a:p>
          <a:p>
            <a:endParaRPr lang="fi-FI" altLang="fi-FI" smtClean="0"/>
          </a:p>
        </p:txBody>
      </p:sp>
      <p:pic>
        <p:nvPicPr>
          <p:cNvPr id="717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1188" y="2887663"/>
            <a:ext cx="3900487" cy="292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28575"/>
            <a:ext cx="3902075" cy="292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539750" y="333375"/>
            <a:ext cx="7985125" cy="1079500"/>
          </a:xfrm>
        </p:spPr>
        <p:txBody>
          <a:bodyPr/>
          <a:lstStyle/>
          <a:p>
            <a:r>
              <a:rPr lang="fi-FI" altLang="fi-FI" smtClean="0"/>
              <a:t>Aineisto</a:t>
            </a:r>
            <a:br>
              <a:rPr lang="fi-FI" altLang="fi-FI" smtClean="0"/>
            </a:br>
            <a:endParaRPr lang="fi-FI" altLang="fi-FI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539750" y="1557338"/>
            <a:ext cx="7985125" cy="4135437"/>
          </a:xfrm>
        </p:spPr>
        <p:txBody>
          <a:bodyPr/>
          <a:lstStyle/>
          <a:p>
            <a:pPr>
              <a:defRPr/>
            </a:pPr>
            <a:r>
              <a:rPr lang="fi-FI" sz="2000" dirty="0" smtClean="0"/>
              <a:t>Testiaineistona </a:t>
            </a:r>
            <a:r>
              <a:rPr lang="fi-FI" sz="2000" smtClean="0"/>
              <a:t>käytetään ETF-rahastoja </a:t>
            </a:r>
            <a:r>
              <a:rPr lang="fi-FI" sz="2000" dirty="0" smtClean="0"/>
              <a:t>(exchange-traded fund) ja </a:t>
            </a:r>
            <a:r>
              <a:rPr lang="fi-FI" sz="2000" smtClean="0"/>
              <a:t>niistä koottuja portfolioita</a:t>
            </a:r>
            <a:endParaRPr lang="fi-FI" sz="2000" dirty="0" smtClean="0"/>
          </a:p>
          <a:p>
            <a:pPr>
              <a:defRPr/>
            </a:pPr>
            <a:endParaRPr lang="fi-FI" sz="2000" dirty="0" smtClean="0"/>
          </a:p>
          <a:p>
            <a:pPr marL="0" indent="0">
              <a:buFontTx/>
              <a:buNone/>
              <a:defRPr/>
            </a:pPr>
            <a:endParaRPr lang="fi-FI" sz="2000" dirty="0" smtClean="0"/>
          </a:p>
          <a:p>
            <a:pPr>
              <a:defRPr/>
            </a:pPr>
            <a:endParaRPr lang="fi-FI" sz="2000" dirty="0" smtClean="0"/>
          </a:p>
          <a:p>
            <a:pPr>
              <a:defRPr/>
            </a:pPr>
            <a:endParaRPr lang="fi-FI" sz="2000" dirty="0"/>
          </a:p>
          <a:p>
            <a:pPr>
              <a:defRPr/>
            </a:pPr>
            <a:endParaRPr lang="fi-FI" sz="2000" dirty="0" smtClean="0"/>
          </a:p>
          <a:p>
            <a:pPr>
              <a:defRPr/>
            </a:pPr>
            <a:r>
              <a:rPr lang="fi-FI" sz="2000" smtClean="0"/>
              <a:t>Mallia testataan tarkastelemalla esimerkiksi miten se olisi vuosien 2010-2014 </a:t>
            </a:r>
            <a:r>
              <a:rPr lang="fi-FI" sz="2000" dirty="0" smtClean="0"/>
              <a:t>aikasarjoilla ennustanut alkuvuotta 2015</a:t>
            </a:r>
          </a:p>
        </p:txBody>
      </p:sp>
      <p:sp>
        <p:nvSpPr>
          <p:cNvPr id="8196" name="TextBox 1"/>
          <p:cNvSpPr txBox="1">
            <a:spLocks noChangeArrowheads="1"/>
          </p:cNvSpPr>
          <p:nvPr/>
        </p:nvSpPr>
        <p:spPr bwMode="auto">
          <a:xfrm>
            <a:off x="755650" y="2290763"/>
            <a:ext cx="7993063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fi-FI" altLang="fi-FI" sz="1600"/>
              <a:t>ETF-rahastot ovat instrumentteja, jotka koostuvat useista eri osakkeista ja pyrkivät jäljittelemään mahdollisimman hyvin eri maiden pörssi-indeksiä</a:t>
            </a:r>
          </a:p>
          <a:p>
            <a:pPr eaLnBrk="1" hangingPunct="1">
              <a:spcBef>
                <a:spcPct val="0"/>
              </a:spcBef>
            </a:pPr>
            <a:endParaRPr lang="fi-FI" altLang="fi-FI" sz="1600"/>
          </a:p>
          <a:p>
            <a:pPr eaLnBrk="1" hangingPunct="1">
              <a:spcBef>
                <a:spcPct val="0"/>
              </a:spcBef>
            </a:pPr>
            <a:r>
              <a:rPr lang="fi-FI" altLang="fi-FI" sz="1600"/>
              <a:t>Instrumenttien historiatietoina käytetään sivulta </a:t>
            </a:r>
            <a:r>
              <a:rPr lang="fi-FI" altLang="fi-FI" sz="1600">
                <a:hlinkClick r:id="rId2"/>
              </a:rPr>
              <a:t>http://www.eoddata.com</a:t>
            </a:r>
            <a:r>
              <a:rPr lang="fi-FI" altLang="fi-FI" sz="1600"/>
              <a:t> saatuja aikasarjoja ajalta 2010-</a:t>
            </a:r>
          </a:p>
          <a:p>
            <a:pPr eaLnBrk="1" hangingPunct="1">
              <a:spcBef>
                <a:spcPct val="0"/>
              </a:spcBef>
            </a:pPr>
            <a:endParaRPr lang="fi-FI" altLang="fi-FI" sz="1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539750" y="333375"/>
            <a:ext cx="7985125" cy="1079500"/>
          </a:xfrm>
        </p:spPr>
        <p:txBody>
          <a:bodyPr/>
          <a:lstStyle/>
          <a:p>
            <a:r>
              <a:rPr lang="fi-FI" altLang="fi-FI" smtClean="0"/>
              <a:t>Työkalut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 smtClean="0"/>
              <a:t>Haetaan instrumenttien aikasarjat ja käsitellään ne MATLAB:lle sopiviksi</a:t>
            </a:r>
          </a:p>
          <a:p>
            <a:r>
              <a:rPr lang="fi-FI" altLang="fi-FI" smtClean="0"/>
              <a:t>Lasketaan MATLAB:lla instrumenttien odotettujen tuottojen ja kovarianssimatriisin estimaatit ja rakennetaan niiden perusteella tehokas rintama</a:t>
            </a:r>
          </a:p>
          <a:p>
            <a:r>
              <a:rPr lang="fi-FI" altLang="fi-FI" smtClean="0"/>
              <a:t>Katsotaan, miten hyvä mallin suosittelemat sijoitusportfoliot olisivat olleet käytännössä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539750" y="333375"/>
            <a:ext cx="7985125" cy="1079500"/>
          </a:xfrm>
        </p:spPr>
        <p:txBody>
          <a:bodyPr/>
          <a:lstStyle/>
          <a:p>
            <a:r>
              <a:rPr lang="fi-FI" altLang="fi-FI" smtClean="0"/>
              <a:t>Tietolähteet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539750" y="981075"/>
            <a:ext cx="7985125" cy="4135438"/>
          </a:xfrm>
        </p:spPr>
        <p:txBody>
          <a:bodyPr/>
          <a:lstStyle/>
          <a:p>
            <a:pPr marL="0" indent="0">
              <a:buFontTx/>
              <a:buNone/>
              <a:defRPr/>
            </a:pPr>
            <a:endParaRPr lang="fi-FI" sz="1800" dirty="0" smtClean="0"/>
          </a:p>
          <a:p>
            <a:pPr>
              <a:defRPr/>
            </a:pPr>
            <a:r>
              <a:rPr lang="en-US" sz="1800" dirty="0" smtClean="0"/>
              <a:t>[1] </a:t>
            </a:r>
            <a:r>
              <a:rPr lang="en-US" sz="1800" dirty="0" err="1" smtClean="0"/>
              <a:t>Moderni</a:t>
            </a:r>
            <a:r>
              <a:rPr lang="en-US" sz="1800" dirty="0" smtClean="0"/>
              <a:t> </a:t>
            </a:r>
            <a:r>
              <a:rPr lang="en-US" sz="1800" dirty="0" err="1" smtClean="0"/>
              <a:t>portfolioteoria</a:t>
            </a:r>
            <a:r>
              <a:rPr lang="en-US" sz="1800" dirty="0" smtClean="0"/>
              <a:t>, </a:t>
            </a:r>
            <a:r>
              <a:rPr lang="fi-FI" sz="1800" dirty="0" smtClean="0"/>
              <a:t>Portfolio Selection, Markowitz H.M, 1952</a:t>
            </a:r>
          </a:p>
          <a:p>
            <a:pPr>
              <a:defRPr/>
            </a:pPr>
            <a:endParaRPr lang="fi-FI" sz="1800" dirty="0"/>
          </a:p>
          <a:p>
            <a:pPr>
              <a:defRPr/>
            </a:pPr>
            <a:r>
              <a:rPr lang="en-US" sz="1800" dirty="0" smtClean="0"/>
              <a:t>[2] Bayesian </a:t>
            </a:r>
            <a:r>
              <a:rPr lang="en-US" sz="1800" dirty="0"/>
              <a:t>portfolio selection: An empirical analysis of the S&amp;P 500 index </a:t>
            </a:r>
            <a:r>
              <a:rPr lang="en-US" sz="1800" dirty="0" smtClean="0"/>
              <a:t>1970-1996,</a:t>
            </a:r>
            <a:r>
              <a:rPr lang="fi-FI" sz="1800" dirty="0"/>
              <a:t> Polson, Nicholas G;Tew, Bernard </a:t>
            </a:r>
            <a:r>
              <a:rPr lang="fi-FI" sz="1800" dirty="0" smtClean="0"/>
              <a:t>V, 2000</a:t>
            </a:r>
            <a:endParaRPr lang="en-US" sz="1800" dirty="0" smtClean="0"/>
          </a:p>
          <a:p>
            <a:pPr>
              <a:defRPr/>
            </a:pPr>
            <a:endParaRPr lang="fi-FI" sz="1800" dirty="0" smtClean="0"/>
          </a:p>
          <a:p>
            <a:pPr>
              <a:defRPr/>
            </a:pPr>
            <a:r>
              <a:rPr lang="fi-FI" sz="1800" dirty="0" smtClean="0"/>
              <a:t>[3] Tehokkaan rintaman muodostuksessa käytetyt aikasarjat (</a:t>
            </a:r>
            <a:r>
              <a:rPr lang="fi-FI" sz="1800" dirty="0" smtClean="0">
                <a:hlinkClick r:id="rId2"/>
              </a:rPr>
              <a:t>http://eoddata.com/</a:t>
            </a:r>
            <a:r>
              <a:rPr lang="fi-FI" sz="1800" dirty="0" smtClean="0"/>
              <a:t>)</a:t>
            </a:r>
          </a:p>
          <a:p>
            <a:pPr>
              <a:defRPr/>
            </a:pPr>
            <a:endParaRPr lang="fi-FI" sz="1800" dirty="0" smtClean="0"/>
          </a:p>
          <a:p>
            <a:pPr>
              <a:defRPr/>
            </a:pPr>
            <a:r>
              <a:rPr lang="fi-FI" sz="1800" dirty="0" smtClean="0"/>
              <a:t>[4] Brownin liike, </a:t>
            </a:r>
            <a:r>
              <a:rPr lang="en-US" sz="1800" dirty="0" smtClean="0"/>
              <a:t>Investigations on the theory of the Brownian motion, Albert Einstein, 1905</a:t>
            </a:r>
          </a:p>
          <a:p>
            <a:pPr marL="0" indent="0">
              <a:buFontTx/>
              <a:buNone/>
              <a:defRPr/>
            </a:pPr>
            <a:endParaRPr lang="fi-FI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539750" y="333375"/>
            <a:ext cx="7985125" cy="1079500"/>
          </a:xfrm>
        </p:spPr>
        <p:txBody>
          <a:bodyPr/>
          <a:lstStyle/>
          <a:p>
            <a:r>
              <a:rPr lang="fi-FI" altLang="fi-FI" smtClean="0"/>
              <a:t>Aikataulu</a:t>
            </a:r>
            <a:br>
              <a:rPr lang="fi-FI" altLang="fi-FI" smtClean="0"/>
            </a:br>
            <a:endParaRPr lang="fi-FI" altLang="fi-FI" smtClean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 smtClean="0"/>
              <a:t>Aihe-esittely 23.3.2015</a:t>
            </a:r>
          </a:p>
          <a:p>
            <a:endParaRPr lang="fi-FI" altLang="fi-FI" smtClean="0"/>
          </a:p>
          <a:p>
            <a:r>
              <a:rPr lang="fi-FI" altLang="fi-FI" smtClean="0"/>
              <a:t>Työn tekeminen 23.3.2015 - 8.6.2015 </a:t>
            </a:r>
          </a:p>
          <a:p>
            <a:endParaRPr lang="fi-FI" altLang="fi-FI" smtClean="0"/>
          </a:p>
          <a:p>
            <a:r>
              <a:rPr lang="fi-FI" altLang="fi-FI" smtClean="0"/>
              <a:t>Valmiin työn esittely 8.6.2015</a:t>
            </a:r>
          </a:p>
          <a:p>
            <a:endParaRPr lang="fi-FI" altLang="fi-FI" smtClean="0"/>
          </a:p>
          <a:p>
            <a:endParaRPr lang="fi-FI" altLang="fi-FI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alto_Perustiet">
  <a:themeElements>
    <a:clrScheme name="aalto_Perustiet 1">
      <a:dk1>
        <a:srgbClr val="000000"/>
      </a:dk1>
      <a:lt1>
        <a:srgbClr val="FFFFFF"/>
      </a:lt1>
      <a:dk2>
        <a:srgbClr val="6639B7"/>
      </a:dk2>
      <a:lt2>
        <a:srgbClr val="FECB00"/>
      </a:lt2>
      <a:accent1>
        <a:srgbClr val="009B3A"/>
      </a:accent1>
      <a:accent2>
        <a:srgbClr val="FF7900"/>
      </a:accent2>
      <a:accent3>
        <a:srgbClr val="FFFFFF"/>
      </a:accent3>
      <a:accent4>
        <a:srgbClr val="000000"/>
      </a:accent4>
      <a:accent5>
        <a:srgbClr val="AACBAE"/>
      </a:accent5>
      <a:accent6>
        <a:srgbClr val="E76D00"/>
      </a:accent6>
      <a:hlink>
        <a:srgbClr val="0065BD"/>
      </a:hlink>
      <a:folHlink>
        <a:srgbClr val="ED2939"/>
      </a:folHlink>
    </a:clrScheme>
    <a:fontScheme name="aalto_Perusti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alto_Perustiet 1">
        <a:dk1>
          <a:srgbClr val="000000"/>
        </a:dk1>
        <a:lt1>
          <a:srgbClr val="FFFFFF"/>
        </a:lt1>
        <a:dk2>
          <a:srgbClr val="6639B7"/>
        </a:dk2>
        <a:lt2>
          <a:srgbClr val="FECB00"/>
        </a:lt2>
        <a:accent1>
          <a:srgbClr val="009B3A"/>
        </a:accent1>
        <a:accent2>
          <a:srgbClr val="FF7900"/>
        </a:accent2>
        <a:accent3>
          <a:srgbClr val="FFFFFF"/>
        </a:accent3>
        <a:accent4>
          <a:srgbClr val="000000"/>
        </a:accent4>
        <a:accent5>
          <a:srgbClr val="AACBAE"/>
        </a:accent5>
        <a:accent6>
          <a:srgbClr val="E76D00"/>
        </a:accent6>
        <a:hlink>
          <a:srgbClr val="0065BD"/>
        </a:hlink>
        <a:folHlink>
          <a:srgbClr val="ED293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aalto_Perustiet</Template>
  <TotalTime>619</TotalTime>
  <Words>361</Words>
  <Application>Microsoft Office PowerPoint</Application>
  <PresentationFormat>On-screen Show (4:3)</PresentationFormat>
  <Paragraphs>62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aalto_Perustiet</vt:lpstr>
      <vt:lpstr>Menetelmä Markowitzin mallin parametrien estimointiin (aihe-esittely)</vt:lpstr>
      <vt:lpstr>Tausta</vt:lpstr>
      <vt:lpstr>Markowitzin malli</vt:lpstr>
      <vt:lpstr>Tavoitteet</vt:lpstr>
      <vt:lpstr>Menetelmät</vt:lpstr>
      <vt:lpstr>Aineisto </vt:lpstr>
      <vt:lpstr>Työkalut</vt:lpstr>
      <vt:lpstr>Tietolähteet</vt:lpstr>
      <vt:lpstr>Aikataulu </vt:lpstr>
    </vt:vector>
  </TitlesOfParts>
  <Company>Aalto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Systems Analysis Laboratory</dc:creator>
  <cp:lastModifiedBy>Eeva</cp:lastModifiedBy>
  <cp:revision>112</cp:revision>
  <dcterms:created xsi:type="dcterms:W3CDTF">2011-08-22T11:53:40Z</dcterms:created>
  <dcterms:modified xsi:type="dcterms:W3CDTF">2015-03-19T15:26:58Z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vTieturiVerId">
    <vt:lpwstr>001</vt:lpwstr>
  </property>
</Properties>
</file>