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3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44BEE5D-C33F-41B3-B477-9F2A9E2D9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E1640DC4-87A9-4149-A5EC-70D74D2ECC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6100"/>
            <a:ext cx="50292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25" y="569913"/>
            <a:ext cx="1797050" cy="5284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1075" y="569913"/>
            <a:ext cx="5238750" cy="5284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107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5363" y="569913"/>
            <a:ext cx="71739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8" tIns="42862" rIns="84138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075" y="1865313"/>
            <a:ext cx="7175500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8" tIns="42862" rIns="84138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219075" y="5903913"/>
            <a:ext cx="2451100" cy="727075"/>
            <a:chOff x="138" y="3719"/>
            <a:chExt cx="1544" cy="458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57" y="3722"/>
              <a:ext cx="153" cy="203"/>
            </a:xfrm>
            <a:prstGeom prst="rect">
              <a:avLst/>
            </a:prstGeom>
            <a:solidFill>
              <a:srgbClr val="063DE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38" y="3719"/>
              <a:ext cx="1544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4138" tIns="42862" rIns="84138" bIns="42862">
              <a:spAutoFit/>
            </a:bodyPr>
            <a:lstStyle/>
            <a:p>
              <a:pPr defTabSz="701675">
                <a:lnSpc>
                  <a:spcPct val="75000"/>
                </a:lnSpc>
              </a:pPr>
              <a:r>
                <a:rPr lang="en-US" sz="2600" b="1">
                  <a:solidFill>
                    <a:srgbClr val="FC0128"/>
                  </a:solidFill>
                </a:rPr>
                <a:t>S</a:t>
              </a:r>
              <a:r>
                <a:rPr lang="en-US" sz="1100" b="1">
                  <a:solidFill>
                    <a:srgbClr val="FC0128"/>
                  </a:solidFill>
                </a:rPr>
                <a:t> </a:t>
              </a:r>
              <a:r>
                <a:rPr lang="en-US" sz="2200" b="1">
                  <a:solidFill>
                    <a:srgbClr val="FC0128"/>
                  </a:solidFill>
                </a:rPr>
                <a:t>ysteemianalyysin</a:t>
              </a:r>
              <a:endParaRPr lang="en-US" sz="2200"/>
            </a:p>
            <a:p>
              <a:pPr defTabSz="701675">
                <a:lnSpc>
                  <a:spcPct val="75000"/>
                </a:lnSpc>
              </a:pPr>
              <a:r>
                <a:rPr lang="en-US" sz="1800" b="1"/>
                <a:t>Laboratorio</a:t>
              </a:r>
            </a:p>
            <a:p>
              <a:pPr defTabSz="701675">
                <a:lnSpc>
                  <a:spcPct val="75000"/>
                </a:lnSpc>
              </a:pPr>
              <a:r>
                <a:rPr lang="en-US" sz="1200" b="1"/>
                <a:t>Teknillinen korkeakoulu</a:t>
              </a: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90800" y="5991225"/>
            <a:ext cx="6411913" cy="180975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29804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563938" y="6254750"/>
            <a:ext cx="52752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138" tIns="42862" rIns="84138" bIns="42862">
            <a:spAutoFit/>
          </a:bodyPr>
          <a:lstStyle/>
          <a:p>
            <a:pPr defTabSz="701675"/>
            <a:r>
              <a:rPr lang="en-US" sz="1400" b="1">
                <a:latin typeface="Arial" charset="0"/>
              </a:rPr>
              <a:t>Esitelmöijän nimi</a:t>
            </a:r>
          </a:p>
          <a:p>
            <a:pPr defTabSz="701675"/>
            <a:r>
              <a:rPr lang="en-US" sz="1400" b="1">
                <a:latin typeface="Arial" charset="0"/>
              </a:rPr>
              <a:t>Systeemitieteiden kandidaattiseminaari – Syksy/Kevät 200X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5913" indent="-315913" algn="l" defTabSz="701675" rtl="0" eaLnBrk="0" fontAlgn="base" hangingPunct="0">
        <a:spcBef>
          <a:spcPct val="20000"/>
        </a:spcBef>
        <a:spcAft>
          <a:spcPct val="10000"/>
        </a:spcAft>
        <a:buSzPct val="10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5400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050925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471613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¶"/>
        <a:defRPr>
          <a:solidFill>
            <a:schemeClr val="tx1"/>
          </a:solidFill>
          <a:latin typeface="Times New Roman" pitchFamily="18" charset="0"/>
        </a:defRPr>
      </a:lvl4pPr>
      <a:lvl5pPr marL="18923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5pPr>
      <a:lvl6pPr marL="23495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6pPr>
      <a:lvl7pPr marL="28067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7pPr>
      <a:lvl8pPr marL="32639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8pPr>
      <a:lvl9pPr marL="37211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548680"/>
            <a:ext cx="7200900" cy="2016125"/>
          </a:xfrm>
        </p:spPr>
        <p:txBody>
          <a:bodyPr/>
          <a:lstStyle/>
          <a:p>
            <a:pPr algn="ctr"/>
            <a:r>
              <a:rPr lang="fi-FI" sz="4400" dirty="0"/>
              <a:t/>
            </a:r>
            <a:br>
              <a:rPr lang="fi-FI" sz="4400" dirty="0"/>
            </a:b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Tekoäly probablisistisessa </a:t>
            </a:r>
            <a:r>
              <a:rPr lang="fi-FI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usean pelaajan </a:t>
            </a: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nollasummapelissä</a:t>
            </a:r>
            <a:r>
              <a:rPr lang="fi-FI" sz="4400" dirty="0"/>
              <a:t/>
            </a:r>
            <a:br>
              <a:rPr lang="fi-FI" sz="4400" dirty="0"/>
            </a:br>
            <a:r>
              <a:rPr lang="fi-FI" sz="4400" dirty="0"/>
              <a:t> </a:t>
            </a:r>
            <a:r>
              <a:rPr lang="fi-FI" sz="3200" dirty="0"/>
              <a:t>(Aihe-esittely)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>
          <a:xfrm>
            <a:off x="2555875" y="3500438"/>
            <a:ext cx="4319588" cy="23050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i-FI" dirty="0" smtClean="0"/>
              <a:t>Olli Mahlamäki</a:t>
            </a:r>
          </a:p>
          <a:p>
            <a:pPr algn="ctr">
              <a:buFont typeface="Wingdings" pitchFamily="2" charset="2"/>
              <a:buNone/>
            </a:pPr>
            <a:r>
              <a:rPr lang="fi-FI" dirty="0" smtClean="0"/>
              <a:t>13.9.2010</a:t>
            </a:r>
            <a:endParaRPr lang="fi-FI" dirty="0"/>
          </a:p>
          <a:p>
            <a:pPr algn="ctr">
              <a:buFont typeface="Wingdings" pitchFamily="2" charset="2"/>
              <a:buNone/>
            </a:pPr>
            <a:r>
              <a:rPr lang="fi-FI" dirty="0"/>
              <a:t>Ohjaaja</a:t>
            </a:r>
            <a:r>
              <a:rPr lang="fi-FI" dirty="0" smtClean="0"/>
              <a:t>: Lauri Haapamäki</a:t>
            </a:r>
            <a:endParaRPr lang="fi-FI" dirty="0"/>
          </a:p>
          <a:p>
            <a:pPr algn="ctr">
              <a:buFont typeface="Wingdings" pitchFamily="2" charset="2"/>
              <a:buNone/>
            </a:pPr>
            <a:r>
              <a:rPr lang="fi-FI" dirty="0"/>
              <a:t>Valvoja: </a:t>
            </a:r>
            <a:r>
              <a:rPr lang="fi-FI" dirty="0" smtClean="0"/>
              <a:t>Harri Ehtamo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4" y="1865313"/>
            <a:ext cx="7335341" cy="3989387"/>
          </a:xfrm>
        </p:spPr>
        <p:txBody>
          <a:bodyPr/>
          <a:lstStyle/>
          <a:p>
            <a:r>
              <a:rPr lang="fi-FI" dirty="0" smtClean="0"/>
              <a:t>Perustapaus: kahden pelaajan deterministinen peli</a:t>
            </a:r>
          </a:p>
          <a:p>
            <a:pPr lvl="1"/>
            <a:r>
              <a:rPr lang="fi-FI" dirty="0" smtClean="0"/>
              <a:t>Esim. Shakki, tammi</a:t>
            </a:r>
          </a:p>
          <a:p>
            <a:r>
              <a:rPr lang="fi-FI" dirty="0" smtClean="0"/>
              <a:t>Monet taitopelit sisältävät satunnaisen elementin</a:t>
            </a:r>
          </a:p>
          <a:p>
            <a:pPr lvl="1"/>
            <a:r>
              <a:rPr lang="fi-FI" dirty="0" smtClean="0"/>
              <a:t>Pokeriammattilaiset voitolla pitkässä juoksussa</a:t>
            </a:r>
          </a:p>
          <a:p>
            <a:r>
              <a:rPr lang="fi-FI" dirty="0" smtClean="0"/>
              <a:t>Useissa peleissä monta pelaajaa, silti vain yksi voittaja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175500" cy="3989387"/>
          </a:xfrm>
        </p:spPr>
        <p:txBody>
          <a:bodyPr/>
          <a:lstStyle/>
          <a:p>
            <a:r>
              <a:rPr lang="fi-FI" dirty="0" smtClean="0"/>
              <a:t>Miten muodostetaan tekoälyalgoritmi</a:t>
            </a:r>
          </a:p>
          <a:p>
            <a:pPr lvl="1"/>
            <a:r>
              <a:rPr lang="fi-FI" dirty="0" smtClean="0"/>
              <a:t>usemman pelaajan peli</a:t>
            </a:r>
          </a:p>
          <a:p>
            <a:pPr lvl="1"/>
            <a:r>
              <a:rPr lang="fi-FI" dirty="0" smtClean="0"/>
              <a:t>mukana satunnaistekijä</a:t>
            </a:r>
          </a:p>
          <a:p>
            <a:r>
              <a:rPr lang="fi-FI" dirty="0" smtClean="0"/>
              <a:t>Toteuttaa käytännössä tekoäly yhdelle pelille</a:t>
            </a:r>
          </a:p>
          <a:p>
            <a:pPr lvl="1"/>
            <a:r>
              <a:rPr lang="fi-FI" dirty="0" smtClean="0"/>
              <a:t>Peliksi valittu Otaniemessä tuttu Teekkarikimble</a:t>
            </a:r>
          </a:p>
          <a:p>
            <a:r>
              <a:rPr lang="fi-FI" dirty="0" smtClean="0"/>
              <a:t>Kokeilla käytännössä, pärjääkö ks. tekoäly ihmistä vastaan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Tutkimusmenetelmä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Kirjallisuustutkimus olemassaolevista algoritmeista</a:t>
            </a:r>
          </a:p>
          <a:p>
            <a:r>
              <a:rPr lang="fi-FI" dirty="0" smtClean="0"/>
              <a:t>Teekkarikimblen sääntöjen toteutus tietokoneohjelmana</a:t>
            </a:r>
          </a:p>
          <a:p>
            <a:r>
              <a:rPr lang="fi-FI" dirty="0" smtClean="0"/>
              <a:t>Yhden tekoälyalgoritmin toteutus</a:t>
            </a:r>
          </a:p>
          <a:p>
            <a:r>
              <a:rPr lang="fi-FI" dirty="0" smtClean="0"/>
              <a:t>Kvalitatiivinen arvio tekoälyn onnistumisesta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Teekkarikimble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Tunnettu peli teekkaripiireissä ympäri maata</a:t>
            </a:r>
          </a:p>
          <a:p>
            <a:r>
              <a:rPr lang="fi-FI" dirty="0" smtClean="0"/>
              <a:t>Pohjana tunnettu lastenpeli, mukana monipuolistavia lisäsääntöjä</a:t>
            </a:r>
          </a:p>
          <a:p>
            <a:pPr lvl="1"/>
            <a:r>
              <a:rPr lang="fi-FI" dirty="0" smtClean="0"/>
              <a:t>Juomapeliaspekti jätetään tässä huomiotta </a:t>
            </a:r>
          </a:p>
          <a:p>
            <a:r>
              <a:rPr lang="fi-FI" dirty="0" smtClean="0"/>
              <a:t>Hyvä tutkimuskohde</a:t>
            </a:r>
          </a:p>
          <a:p>
            <a:pPr lvl="1"/>
            <a:r>
              <a:rPr lang="fi-FI" dirty="0" smtClean="0"/>
              <a:t>Hyvin yksinkertaiset säännöt</a:t>
            </a:r>
            <a:endParaRPr lang="fi-FI" dirty="0"/>
          </a:p>
          <a:p>
            <a:pPr lvl="1"/>
            <a:r>
              <a:rPr lang="fi-FI" dirty="0" smtClean="0"/>
              <a:t>4 pelaajaa ja noppa erona shakista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Rajaukset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Oletetaan, että pelaajat eivät kommunikoi</a:t>
            </a:r>
          </a:p>
          <a:p>
            <a:pPr lvl="1"/>
            <a:r>
              <a:rPr lang="fi-FI" dirty="0" smtClean="0"/>
              <a:t>Pysytään poissa yhteistyön peliteoriasta</a:t>
            </a:r>
          </a:p>
          <a:p>
            <a:r>
              <a:rPr lang="fi-FI" dirty="0" smtClean="0"/>
              <a:t>Toteutetaan olemassaoleva algoritmi, ei lähdetä kehittämään uutta</a:t>
            </a:r>
          </a:p>
          <a:p>
            <a:r>
              <a:rPr lang="fi-FI" dirty="0" smtClean="0"/>
              <a:t>Lopputulosten arvioinnissa pyritään yleisiin päätelmiin, ei eksaktia dataa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Tietolähteet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Russel S. &amp; Norvig P.: Artificial Intelligence – A Modern Approach, Second Edition, Prentice Hall, 2003.</a:t>
            </a:r>
          </a:p>
          <a:p>
            <a:pPr lvl="1"/>
            <a:r>
              <a:rPr lang="fi-FI" dirty="0" smtClean="0"/>
              <a:t>Perusteos tekoälystä, pohjana koko työlle</a:t>
            </a:r>
          </a:p>
          <a:p>
            <a:r>
              <a:rPr lang="fi-FI" dirty="0" smtClean="0"/>
              <a:t>2-3 muuta tutkimuspaperia, joissa kehitetty tekoälyä peliin</a:t>
            </a:r>
          </a:p>
          <a:p>
            <a:pPr lvl="1"/>
            <a:r>
              <a:rPr lang="fi-FI" dirty="0" smtClean="0"/>
              <a:t>Etsitään työn aikana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Syyskuu: lähteiden keruu, kimblen sääntöjen ohjelmointi</a:t>
            </a:r>
          </a:p>
          <a:p>
            <a:r>
              <a:rPr lang="fi-FI" dirty="0" smtClean="0"/>
              <a:t>Lokakuu: teoriaosan kirjoitus, toteutettavan algoritmin valinta ja toteutus</a:t>
            </a:r>
          </a:p>
          <a:p>
            <a:r>
              <a:rPr lang="fi-FI" dirty="0" smtClean="0"/>
              <a:t>Marraskuu: käytännön osan tutkiminen ja raportointi</a:t>
            </a:r>
          </a:p>
          <a:p>
            <a:r>
              <a:rPr lang="fi-FI" dirty="0" smtClean="0"/>
              <a:t>Tavoite: työ valmis seuraavassa seminaarissa marraskuussa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bra5.pp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bra5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bra5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ra5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1490414570</TotalTime>
  <Pages>1</Pages>
  <Words>213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Wingdings</vt:lpstr>
      <vt:lpstr>labra5.ppt</vt:lpstr>
      <vt:lpstr> Tekoäly probablisistisessa usean pelaajan nollasummapelissä  (Aihe-esittely)</vt:lpstr>
      <vt:lpstr>Tausta</vt:lpstr>
      <vt:lpstr>Tavoitteet</vt:lpstr>
      <vt:lpstr>Tutkimusmenetelmä</vt:lpstr>
      <vt:lpstr>Teekkarikimble</vt:lpstr>
      <vt:lpstr>Rajaukset</vt:lpstr>
      <vt:lpstr>Tietolähteet</vt:lpstr>
      <vt:lpstr>Aikataulu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Mika Räsänen</dc:creator>
  <cp:lastModifiedBy>Olli</cp:lastModifiedBy>
  <cp:revision>1346190260</cp:revision>
  <cp:lastPrinted>1601-01-01T00:00:00Z</cp:lastPrinted>
  <dcterms:created xsi:type="dcterms:W3CDTF">1998-01-21T12:13:06Z</dcterms:created>
  <dcterms:modified xsi:type="dcterms:W3CDTF">2010-09-08T20:11:06Z</dcterms:modified>
</cp:coreProperties>
</file>