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259" r:id="rId3"/>
    <p:sldId id="260" r:id="rId4"/>
    <p:sldId id="263" r:id="rId5"/>
    <p:sldId id="265" r:id="rId6"/>
    <p:sldId id="261" r:id="rId7"/>
    <p:sldId id="262" r:id="rId8"/>
    <p:sldId id="264" r:id="rId9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1" autoAdjust="0"/>
    <p:restoredTop sz="94638" autoAdjust="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9" d="100"/>
          <a:sy n="69" d="100"/>
        </p:scale>
        <p:origin x="-2838" y="-108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en-US"/>
          </a:p>
        </p:txBody>
      </p:sp>
      <p:sp>
        <p:nvSpPr>
          <p:cNvPr id="3076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3077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044BEE5D-C33F-41B3-B477-9F2A9E2D9FC1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t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endParaRPr lang="en-US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>
              <a:defRPr sz="1000" i="1"/>
            </a:lvl1pPr>
          </a:lstStyle>
          <a:p>
            <a:endParaRPr lang="en-US"/>
          </a:p>
        </p:txBody>
      </p:sp>
      <p:sp>
        <p:nvSpPr>
          <p:cNvPr id="2053" name="Rectangle 5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19050" tIns="0" rIns="19050" bIns="0" numCol="1" anchor="b" anchorCtr="0" compatLnSpc="1">
            <a:prstTxWarp prst="textNoShape">
              <a:avLst/>
            </a:prstTxWarp>
          </a:bodyPr>
          <a:lstStyle>
            <a:lvl1pPr algn="r">
              <a:defRPr sz="1000" i="1"/>
            </a:lvl1pPr>
          </a:lstStyle>
          <a:p>
            <a:fld id="{E1640DC4-87A9-4149-A5EC-70D74D2ECC03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2054" name="Rectangle 6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56100"/>
            <a:ext cx="5029200" cy="4135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488" tIns="44450" rIns="90488" bIns="4445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055" name="Rectangle 7"/>
          <p:cNvSpPr>
            <a:spLocks noChangeArrowheads="1" noTextEdit="1"/>
          </p:cNvSpPr>
          <p:nvPr>
            <p:ph type="sldImg" idx="2"/>
          </p:nvPr>
        </p:nvSpPr>
        <p:spPr bwMode="auto">
          <a:xfrm>
            <a:off x="1149350" y="692150"/>
            <a:ext cx="4559300" cy="3416300"/>
          </a:xfrm>
          <a:prstGeom prst="rect">
            <a:avLst/>
          </a:prstGeom>
          <a:noFill/>
          <a:ln w="12700">
            <a:solidFill>
              <a:schemeClr val="tx1"/>
            </a:solidFill>
            <a:miter lim="800000"/>
            <a:headEnd/>
            <a:tailEnd/>
          </a:ln>
          <a:effectLst/>
        </p:spPr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defTabSz="762000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fi-F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372225" y="569913"/>
            <a:ext cx="1797050" cy="5284787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81075" y="569913"/>
            <a:ext cx="5238750" cy="5284787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981075" y="1865313"/>
            <a:ext cx="3511550" cy="398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5025" y="1865313"/>
            <a:ext cx="3511550" cy="3989387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fi-F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fi-FI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9" name="Rectangle 5"/>
          <p:cNvSpPr>
            <a:spLocks noGrp="1" noChangeArrowheads="1"/>
          </p:cNvSpPr>
          <p:nvPr>
            <p:ph type="title"/>
          </p:nvPr>
        </p:nvSpPr>
        <p:spPr bwMode="auto">
          <a:xfrm>
            <a:off x="995363" y="569913"/>
            <a:ext cx="7173912" cy="1082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138" tIns="42862" rIns="84138" bIns="42862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body" idx="1"/>
          </p:nvPr>
        </p:nvSpPr>
        <p:spPr bwMode="auto">
          <a:xfrm>
            <a:off x="981075" y="1865313"/>
            <a:ext cx="7175500" cy="39893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84138" tIns="42862" rIns="84138" bIns="42862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</p:txBody>
      </p:sp>
      <p:grpSp>
        <p:nvGrpSpPr>
          <p:cNvPr id="1033" name="Group 9"/>
          <p:cNvGrpSpPr>
            <a:grpSpLocks/>
          </p:cNvGrpSpPr>
          <p:nvPr/>
        </p:nvGrpSpPr>
        <p:grpSpPr bwMode="auto">
          <a:xfrm>
            <a:off x="219075" y="5903913"/>
            <a:ext cx="2451100" cy="727075"/>
            <a:chOff x="138" y="3719"/>
            <a:chExt cx="1544" cy="458"/>
          </a:xfrm>
        </p:grpSpPr>
        <p:sp>
          <p:nvSpPr>
            <p:cNvPr id="1031" name="Rectangle 7"/>
            <p:cNvSpPr>
              <a:spLocks noChangeArrowheads="1"/>
            </p:cNvSpPr>
            <p:nvPr/>
          </p:nvSpPr>
          <p:spPr bwMode="auto">
            <a:xfrm>
              <a:off x="157" y="3722"/>
              <a:ext cx="153" cy="203"/>
            </a:xfrm>
            <a:prstGeom prst="rect">
              <a:avLst/>
            </a:prstGeom>
            <a:solidFill>
              <a:srgbClr val="063DE8"/>
            </a:solidFill>
            <a:ln w="9525">
              <a:noFill/>
              <a:miter lim="800000"/>
              <a:headEnd/>
              <a:tailEnd/>
            </a:ln>
            <a:effectLst/>
          </p:spPr>
          <p:txBody>
            <a:bodyPr wrap="none" anchor="ctr"/>
            <a:lstStyle/>
            <a:p>
              <a:endParaRPr lang="fi-FI"/>
            </a:p>
          </p:txBody>
        </p:sp>
        <p:sp>
          <p:nvSpPr>
            <p:cNvPr id="1032" name="Rectangle 8"/>
            <p:cNvSpPr>
              <a:spLocks noChangeArrowheads="1"/>
            </p:cNvSpPr>
            <p:nvPr/>
          </p:nvSpPr>
          <p:spPr bwMode="auto">
            <a:xfrm>
              <a:off x="138" y="3719"/>
              <a:ext cx="1544" cy="458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lIns="84138" tIns="42862" rIns="84138" bIns="42862">
              <a:spAutoFit/>
            </a:bodyPr>
            <a:lstStyle/>
            <a:p>
              <a:pPr defTabSz="701675">
                <a:lnSpc>
                  <a:spcPct val="75000"/>
                </a:lnSpc>
              </a:pPr>
              <a:r>
                <a:rPr lang="en-US" sz="2600" b="1">
                  <a:solidFill>
                    <a:srgbClr val="FC0128"/>
                  </a:solidFill>
                </a:rPr>
                <a:t>S</a:t>
              </a:r>
              <a:r>
                <a:rPr lang="en-US" sz="1100" b="1">
                  <a:solidFill>
                    <a:srgbClr val="FC0128"/>
                  </a:solidFill>
                </a:rPr>
                <a:t> </a:t>
              </a:r>
              <a:r>
                <a:rPr lang="en-US" sz="2200" b="1">
                  <a:solidFill>
                    <a:srgbClr val="FC0128"/>
                  </a:solidFill>
                </a:rPr>
                <a:t>ysteemianalyysin</a:t>
              </a:r>
              <a:endParaRPr lang="en-US" sz="2200"/>
            </a:p>
            <a:p>
              <a:pPr defTabSz="701675">
                <a:lnSpc>
                  <a:spcPct val="75000"/>
                </a:lnSpc>
              </a:pPr>
              <a:r>
                <a:rPr lang="en-US" sz="1800" b="1"/>
                <a:t>Laboratorio</a:t>
              </a:r>
            </a:p>
            <a:p>
              <a:pPr defTabSz="701675">
                <a:lnSpc>
                  <a:spcPct val="75000"/>
                </a:lnSpc>
              </a:pPr>
              <a:r>
                <a:rPr lang="en-US" sz="1200" b="1"/>
                <a:t>Teknillinen korkeakoulu</a:t>
              </a:r>
            </a:p>
          </p:txBody>
        </p:sp>
      </p:grpSp>
      <p:sp>
        <p:nvSpPr>
          <p:cNvPr id="1034" name="Rectangle 10"/>
          <p:cNvSpPr>
            <a:spLocks noChangeArrowheads="1"/>
          </p:cNvSpPr>
          <p:nvPr/>
        </p:nvSpPr>
        <p:spPr bwMode="auto">
          <a:xfrm>
            <a:off x="2590800" y="5991225"/>
            <a:ext cx="6411913" cy="180975"/>
          </a:xfrm>
          <a:prstGeom prst="rect">
            <a:avLst/>
          </a:prstGeom>
          <a:gradFill rotWithShape="0">
            <a:gsLst>
              <a:gs pos="0">
                <a:srgbClr val="618FFD"/>
              </a:gs>
              <a:gs pos="100000">
                <a:srgbClr val="618FFD">
                  <a:gamma/>
                  <a:shade val="29804"/>
                  <a:invGamma/>
                </a:srgbClr>
              </a:gs>
            </a:gsLst>
            <a:lin ang="0" scaled="1"/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fi-FI"/>
          </a:p>
        </p:txBody>
      </p:sp>
      <p:sp>
        <p:nvSpPr>
          <p:cNvPr id="1035" name="Rectangle 11"/>
          <p:cNvSpPr>
            <a:spLocks noChangeArrowheads="1"/>
          </p:cNvSpPr>
          <p:nvPr/>
        </p:nvSpPr>
        <p:spPr bwMode="auto">
          <a:xfrm>
            <a:off x="3563938" y="6254750"/>
            <a:ext cx="5275262" cy="5111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84138" tIns="42862" rIns="84138" bIns="42862">
            <a:spAutoFit/>
          </a:bodyPr>
          <a:lstStyle/>
          <a:p>
            <a:pPr defTabSz="701675"/>
            <a:r>
              <a:rPr lang="en-US" sz="1400" b="1">
                <a:latin typeface="Arial" charset="0"/>
              </a:rPr>
              <a:t>Esitelmöijän nimi</a:t>
            </a:r>
          </a:p>
          <a:p>
            <a:pPr defTabSz="701675"/>
            <a:r>
              <a:rPr lang="en-US" sz="1400" b="1">
                <a:latin typeface="Arial" charset="0"/>
              </a:rPr>
              <a:t>Systeemitieteiden kandidaattiseminaari – Syksy/Kevät 200X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+mj-lt"/>
          <a:ea typeface="+mj-ea"/>
          <a:cs typeface="+mj-cs"/>
        </a:defRPr>
      </a:lvl1pPr>
      <a:lvl2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2pPr>
      <a:lvl3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3pPr>
      <a:lvl4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4pPr>
      <a:lvl5pPr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5pPr>
      <a:lvl6pPr marL="4572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6pPr>
      <a:lvl7pPr marL="9144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7pPr>
      <a:lvl8pPr marL="13716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8pPr>
      <a:lvl9pPr marL="1828800" algn="l" defTabSz="701675" rtl="0" eaLnBrk="0" fontAlgn="base" hangingPunct="0">
        <a:spcBef>
          <a:spcPct val="0"/>
        </a:spcBef>
        <a:spcAft>
          <a:spcPct val="0"/>
        </a:spcAft>
        <a:defRPr sz="4000">
          <a:solidFill>
            <a:schemeClr val="tx2"/>
          </a:solidFill>
          <a:latin typeface="Arial" charset="0"/>
        </a:defRPr>
      </a:lvl9pPr>
    </p:titleStyle>
    <p:bodyStyle>
      <a:lvl1pPr marL="315913" indent="-315913" algn="l" defTabSz="701675" rtl="0" eaLnBrk="0" fontAlgn="base" hangingPunct="0">
        <a:spcBef>
          <a:spcPct val="20000"/>
        </a:spcBef>
        <a:spcAft>
          <a:spcPct val="10000"/>
        </a:spcAft>
        <a:buSzPct val="100000"/>
        <a:buFont typeface="Wingdings" pitchFamily="2" charset="2"/>
        <a:buChar char="q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684213" indent="-25400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–"/>
        <a:defRPr sz="2400">
          <a:solidFill>
            <a:schemeClr val="tx1"/>
          </a:solidFill>
          <a:latin typeface="+mn-lt"/>
        </a:defRPr>
      </a:lvl2pPr>
      <a:lvl3pPr marL="1050925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 sz="2000">
          <a:solidFill>
            <a:schemeClr val="tx1"/>
          </a:solidFill>
          <a:latin typeface="+mn-lt"/>
        </a:defRPr>
      </a:lvl3pPr>
      <a:lvl4pPr marL="1471613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¶"/>
        <a:defRPr>
          <a:solidFill>
            <a:schemeClr val="tx1"/>
          </a:solidFill>
          <a:latin typeface="Times New Roman" pitchFamily="18" charset="0"/>
        </a:defRPr>
      </a:lvl4pPr>
      <a:lvl5pPr marL="18923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5pPr>
      <a:lvl6pPr marL="23495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6pPr>
      <a:lvl7pPr marL="28067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7pPr>
      <a:lvl8pPr marL="32639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8pPr>
      <a:lvl9pPr marL="3721100" indent="-209550" algn="l" defTabSz="701675" rtl="0" eaLnBrk="0" fontAlgn="base" hangingPunct="0">
        <a:spcBef>
          <a:spcPct val="20000"/>
        </a:spcBef>
        <a:spcAft>
          <a:spcPct val="0"/>
        </a:spcAft>
        <a:buSzPct val="100000"/>
        <a:buChar char="•"/>
        <a:defRPr>
          <a:solidFill>
            <a:schemeClr val="tx1"/>
          </a:solidFill>
          <a:latin typeface="Times New Roman" pitchFamily="18" charset="0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4" name="Rectangle 4"/>
          <p:cNvSpPr>
            <a:spLocks noGrp="1" noChangeArrowheads="1"/>
          </p:cNvSpPr>
          <p:nvPr>
            <p:ph type="title"/>
          </p:nvPr>
        </p:nvSpPr>
        <p:spPr>
          <a:xfrm>
            <a:off x="1187624" y="548680"/>
            <a:ext cx="7200900" cy="2016125"/>
          </a:xfrm>
        </p:spPr>
        <p:txBody>
          <a:bodyPr/>
          <a:lstStyle/>
          <a:p>
            <a:pPr algn="ctr"/>
            <a:r>
              <a:rPr lang="fi-FI" sz="4400" dirty="0"/>
              <a:t/>
            </a:r>
            <a:br>
              <a:rPr lang="fi-FI" sz="4400" dirty="0"/>
            </a:br>
            <a:r>
              <a:rPr lang="fi-FI" sz="4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Tekoäly probablisistisessa </a:t>
            </a:r>
            <a:r>
              <a:rPr lang="fi-FI" sz="4400" dirty="0" smtClean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usean pelaajan </a:t>
            </a:r>
            <a:r>
              <a:rPr lang="fi-FI" sz="4400" dirty="0">
                <a:solidFill>
                  <a:schemeClr val="tx2"/>
                </a:solidFill>
                <a:latin typeface="+mj-lt"/>
                <a:ea typeface="+mj-ea"/>
                <a:cs typeface="+mj-cs"/>
              </a:rPr>
              <a:t>nollasummapelissä</a:t>
            </a:r>
            <a:r>
              <a:rPr lang="fi-FI" sz="4400" dirty="0"/>
              <a:t/>
            </a:r>
            <a:br>
              <a:rPr lang="fi-FI" sz="4400" dirty="0"/>
            </a:br>
            <a:r>
              <a:rPr lang="fi-FI" sz="4400" dirty="0"/>
              <a:t> </a:t>
            </a:r>
            <a:r>
              <a:rPr lang="fi-FI" sz="3200" dirty="0"/>
              <a:t>(Aihe-esittely)</a:t>
            </a:r>
          </a:p>
        </p:txBody>
      </p:sp>
      <p:sp>
        <p:nvSpPr>
          <p:cNvPr id="10245" name="Rectangle 5"/>
          <p:cNvSpPr>
            <a:spLocks noGrp="1" noChangeArrowheads="1"/>
          </p:cNvSpPr>
          <p:nvPr>
            <p:ph idx="1"/>
          </p:nvPr>
        </p:nvSpPr>
        <p:spPr>
          <a:xfrm>
            <a:off x="2555875" y="3500438"/>
            <a:ext cx="4319588" cy="2305050"/>
          </a:xfrm>
        </p:spPr>
        <p:txBody>
          <a:bodyPr/>
          <a:lstStyle/>
          <a:p>
            <a:pPr algn="ctr">
              <a:buFont typeface="Wingdings" pitchFamily="2" charset="2"/>
              <a:buNone/>
            </a:pPr>
            <a:r>
              <a:rPr lang="fi-FI" dirty="0" smtClean="0"/>
              <a:t>Olli Mahlamäki</a:t>
            </a:r>
          </a:p>
          <a:p>
            <a:pPr algn="ctr">
              <a:buFont typeface="Wingdings" pitchFamily="2" charset="2"/>
              <a:buNone/>
            </a:pPr>
            <a:r>
              <a:rPr lang="fi-FI" dirty="0" smtClean="0"/>
              <a:t>13.9.2010</a:t>
            </a:r>
            <a:endParaRPr lang="fi-FI" dirty="0"/>
          </a:p>
          <a:p>
            <a:pPr algn="ctr">
              <a:buFont typeface="Wingdings" pitchFamily="2" charset="2"/>
              <a:buNone/>
            </a:pPr>
            <a:r>
              <a:rPr lang="fi-FI" dirty="0"/>
              <a:t>Ohjaaja</a:t>
            </a:r>
            <a:r>
              <a:rPr lang="fi-FI" dirty="0" smtClean="0"/>
              <a:t>: Lauri Haapamäki</a:t>
            </a:r>
            <a:endParaRPr lang="fi-FI" dirty="0"/>
          </a:p>
          <a:p>
            <a:pPr algn="ctr">
              <a:buFont typeface="Wingdings" pitchFamily="2" charset="2"/>
              <a:buNone/>
            </a:pPr>
            <a:r>
              <a:rPr lang="fi-FI" dirty="0"/>
              <a:t>Valvoja: </a:t>
            </a:r>
            <a:r>
              <a:rPr lang="fi-FI" dirty="0" smtClean="0"/>
              <a:t>Harri Ehtamo</a:t>
            </a:r>
            <a:endParaRPr lang="fi-FI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Tausta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81074" y="1865313"/>
            <a:ext cx="7335341" cy="3989387"/>
          </a:xfrm>
        </p:spPr>
        <p:txBody>
          <a:bodyPr/>
          <a:lstStyle/>
          <a:p>
            <a:r>
              <a:rPr lang="fi-FI" dirty="0" smtClean="0"/>
              <a:t>Perustapaus: kahden pelaajan deterministinen peli</a:t>
            </a:r>
          </a:p>
          <a:p>
            <a:pPr lvl="1"/>
            <a:r>
              <a:rPr lang="fi-FI" dirty="0" smtClean="0"/>
              <a:t>Esim. Shakki, tammi</a:t>
            </a:r>
          </a:p>
          <a:p>
            <a:r>
              <a:rPr lang="fi-FI" dirty="0" smtClean="0"/>
              <a:t>Monet taitopelit sisältävät satunnaisen elementin</a:t>
            </a:r>
          </a:p>
          <a:p>
            <a:pPr lvl="1"/>
            <a:r>
              <a:rPr lang="fi-FI" dirty="0" smtClean="0"/>
              <a:t>Pokeriammattilaiset voitolla pitkässä juoksussa</a:t>
            </a:r>
          </a:p>
          <a:p>
            <a:r>
              <a:rPr lang="fi-FI" dirty="0" smtClean="0"/>
              <a:t>Useissa peleissä monta pelaajaa, silti vain yksi voittaja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Tavoitteet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971600" y="1628800"/>
            <a:ext cx="7175500" cy="3989387"/>
          </a:xfrm>
        </p:spPr>
        <p:txBody>
          <a:bodyPr/>
          <a:lstStyle/>
          <a:p>
            <a:r>
              <a:rPr lang="fi-FI" dirty="0" smtClean="0"/>
              <a:t>Miten muodostetaan tekoälyalgoritmi</a:t>
            </a:r>
          </a:p>
          <a:p>
            <a:pPr lvl="1"/>
            <a:r>
              <a:rPr lang="fi-FI" dirty="0" smtClean="0"/>
              <a:t>usemman pelaajan peli</a:t>
            </a:r>
          </a:p>
          <a:p>
            <a:pPr lvl="1"/>
            <a:r>
              <a:rPr lang="fi-FI" dirty="0" smtClean="0"/>
              <a:t>mukana satunnaistekijä</a:t>
            </a:r>
          </a:p>
          <a:p>
            <a:r>
              <a:rPr lang="fi-FI" dirty="0" smtClean="0"/>
              <a:t>Toteuttaa käytännössä tekoäly yhdelle pelille</a:t>
            </a:r>
          </a:p>
          <a:p>
            <a:pPr lvl="1"/>
            <a:r>
              <a:rPr lang="fi-FI" dirty="0" smtClean="0"/>
              <a:t>Peliksi valittu Otaniemessä tuttu Teekkarikimble</a:t>
            </a:r>
          </a:p>
          <a:p>
            <a:r>
              <a:rPr lang="fi-FI" dirty="0" smtClean="0"/>
              <a:t>Kokeilla käytännössä, pärjääkö ks. tekoäly ihmistä vastaan</a:t>
            </a:r>
            <a:endParaRPr lang="fi-FI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Tutkimusmenetelmä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Kirjallisuustutkimus olemassaolevista algoritmeista</a:t>
            </a:r>
          </a:p>
          <a:p>
            <a:r>
              <a:rPr lang="fi-FI" dirty="0" smtClean="0"/>
              <a:t>Teekkarikimblen sääntöjen toteutus tietokoneohjelmana</a:t>
            </a:r>
          </a:p>
          <a:p>
            <a:r>
              <a:rPr lang="fi-FI" dirty="0" smtClean="0"/>
              <a:t>Yhden tekoälyalgoritmin toteutus</a:t>
            </a:r>
          </a:p>
          <a:p>
            <a:r>
              <a:rPr lang="fi-FI" dirty="0" smtClean="0"/>
              <a:t>Kvalitatiivinen arvio tekoälyn onnistumisesta</a:t>
            </a:r>
            <a:endParaRPr lang="fi-FI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Teekkarikimble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Tunnettu peli teekkaripiireissä ympäri maata</a:t>
            </a:r>
          </a:p>
          <a:p>
            <a:r>
              <a:rPr lang="fi-FI" dirty="0" smtClean="0"/>
              <a:t>Pohjana tunnettu lastenpeli, mukana monipuolistavia lisäsääntöjä</a:t>
            </a:r>
          </a:p>
          <a:p>
            <a:pPr lvl="1"/>
            <a:r>
              <a:rPr lang="fi-FI" dirty="0" smtClean="0"/>
              <a:t>Juomapeliaspekti jätetään tässä huomiotta </a:t>
            </a:r>
          </a:p>
          <a:p>
            <a:r>
              <a:rPr lang="fi-FI" dirty="0" smtClean="0"/>
              <a:t>Hyvä tutkimuskohde</a:t>
            </a:r>
          </a:p>
          <a:p>
            <a:pPr lvl="1"/>
            <a:r>
              <a:rPr lang="fi-FI" dirty="0" smtClean="0"/>
              <a:t>Hyvin yksinkertaiset säännöt</a:t>
            </a:r>
            <a:endParaRPr lang="fi-FI" dirty="0"/>
          </a:p>
          <a:p>
            <a:pPr lvl="1"/>
            <a:r>
              <a:rPr lang="fi-FI" dirty="0" smtClean="0"/>
              <a:t>4 pelaajaa ja noppa erona shakista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Rajaukset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Oletetaan, että pelaajat eivät kommunikoi</a:t>
            </a:r>
          </a:p>
          <a:p>
            <a:pPr lvl="1"/>
            <a:r>
              <a:rPr lang="fi-FI" dirty="0" smtClean="0"/>
              <a:t>Pysytään poissa yhteistyön peliteoriasta</a:t>
            </a:r>
          </a:p>
          <a:p>
            <a:r>
              <a:rPr lang="fi-FI" dirty="0" smtClean="0"/>
              <a:t>Toteutetaan olemassaoleva algoritmi, ei lähdetä kehittämään uutta</a:t>
            </a:r>
          </a:p>
          <a:p>
            <a:r>
              <a:rPr lang="fi-FI" dirty="0" smtClean="0"/>
              <a:t>Lopputulosten arvioinnissa pyritään yleisiin päätelmiin, ei eksaktia dataa</a:t>
            </a:r>
            <a:endParaRPr lang="fi-FI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Tietolähteet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Russel S. &amp; Norvig P.: Artificial Intelligence – A Modern Approach, Second Edition, Prentice Hall, 2003.</a:t>
            </a:r>
          </a:p>
          <a:p>
            <a:pPr lvl="1"/>
            <a:r>
              <a:rPr lang="fi-FI" dirty="0" smtClean="0"/>
              <a:t>Perusteos tekoälystä, pohjana koko työlle</a:t>
            </a:r>
          </a:p>
          <a:p>
            <a:r>
              <a:rPr lang="fi-FI" dirty="0" smtClean="0"/>
              <a:t>2-3 muuta tutkimuspaperia, joissa kehitetty tekoälyä peliin</a:t>
            </a:r>
          </a:p>
          <a:p>
            <a:pPr lvl="1"/>
            <a:r>
              <a:rPr lang="fi-FI" dirty="0" smtClean="0"/>
              <a:t>Etsitään työn aikana</a:t>
            </a:r>
            <a:endParaRPr lang="fi-FI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 smtClean="0"/>
              <a:t>Aikataulu</a:t>
            </a:r>
            <a:endParaRPr lang="fi-FI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fi-FI" dirty="0" smtClean="0"/>
              <a:t>Syyskuu: lähteiden keruu, kimblen sääntöjen ohjelmointi</a:t>
            </a:r>
          </a:p>
          <a:p>
            <a:r>
              <a:rPr lang="fi-FI" dirty="0" smtClean="0"/>
              <a:t>Lokakuu: teoriaosan kirjoitus, toteutettavan algoritmin valinta ja toteutus</a:t>
            </a:r>
          </a:p>
          <a:p>
            <a:r>
              <a:rPr lang="fi-FI" dirty="0" smtClean="0"/>
              <a:t>Marraskuu: käytännön osan tutkiminen ja raportointi</a:t>
            </a:r>
          </a:p>
          <a:p>
            <a:r>
              <a:rPr lang="fi-FI" dirty="0" smtClean="0"/>
              <a:t>Tavoite: työ valmis seuraavassa seminaarissa marraskuussa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labra5.ppt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labra5.pp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12700" cap="flat" cmpd="sng" algn="ctr">
          <a:solidFill>
            <a:schemeClr val="tx1"/>
          </a:solidFill>
          <a:prstDash val="solid"/>
          <a:round/>
          <a:headEnd type="none" w="sm" len="sm"/>
          <a:tailEnd type="none" w="sm" len="sm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24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Times New Roman" pitchFamily="18" charset="0"/>
          </a:defRPr>
        </a:defPPr>
      </a:lstStyle>
    </a:lnDef>
  </a:objectDefaults>
  <a:extraClrSchemeLst>
    <a:extraClrScheme>
      <a:clrScheme name="labra5.ppt 1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2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33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labra5.ppt 3">
        <a:dk1>
          <a:srgbClr val="000000"/>
        </a:dk1>
        <a:lt1>
          <a:srgbClr val="FFFFCC"/>
        </a:lt1>
        <a:dk2>
          <a:srgbClr val="999933"/>
        </a:dk2>
        <a:lt2>
          <a:srgbClr val="808000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4">
        <a:dk1>
          <a:srgbClr val="000000"/>
        </a:dk1>
        <a:lt1>
          <a:srgbClr val="FFFFFF"/>
        </a:lt1>
        <a:dk2>
          <a:srgbClr val="000000"/>
        </a:dk2>
        <a:lt2>
          <a:srgbClr val="393939"/>
        </a:lt2>
        <a:accent1>
          <a:srgbClr val="CBCBCB"/>
        </a:accent1>
        <a:accent2>
          <a:srgbClr val="868686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797979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5">
        <a:dk1>
          <a:srgbClr val="000000"/>
        </a:dk1>
        <a:lt1>
          <a:srgbClr val="FFFFFF"/>
        </a:lt1>
        <a:dk2>
          <a:srgbClr val="000000"/>
        </a:dk2>
        <a:lt2>
          <a:srgbClr val="9F9F9F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6">
        <a:dk1>
          <a:srgbClr val="000000"/>
        </a:dk1>
        <a:lt1>
          <a:srgbClr val="FFFFFF"/>
        </a:lt1>
        <a:dk2>
          <a:srgbClr val="000000"/>
        </a:dk2>
        <a:lt2>
          <a:srgbClr val="868686"/>
        </a:lt2>
        <a:accent1>
          <a:srgbClr val="CBCBCB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E2E2E2"/>
        </a:accent5>
        <a:accent6>
          <a:srgbClr val="005CE7"/>
        </a:accent6>
        <a:hlink>
          <a:srgbClr val="FF0033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labra5.ppt 7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919191"/>
      </a:lt2>
      <a:accent1>
        <a:srgbClr val="618FFD"/>
      </a:accent1>
      <a:accent2>
        <a:srgbClr val="00AE00"/>
      </a:accent2>
      <a:accent3>
        <a:srgbClr val="FFFFFF"/>
      </a:accent3>
      <a:accent4>
        <a:srgbClr val="000000"/>
      </a:accent4>
      <a:accent5>
        <a:srgbClr val="B7C6FE"/>
      </a:accent5>
      <a:accent6>
        <a:srgbClr val="009D00"/>
      </a:accent6>
      <a:hlink>
        <a:srgbClr val="FC0128"/>
      </a:hlink>
      <a:folHlink>
        <a:srgbClr val="CECECE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1490414570</TotalTime>
  <Pages>1</Pages>
  <Words>213</Words>
  <Application>Microsoft Office PowerPoint</Application>
  <PresentationFormat>On-screen Show (4:3)</PresentationFormat>
  <Paragraphs>45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Times New Roman</vt:lpstr>
      <vt:lpstr>Arial</vt:lpstr>
      <vt:lpstr>Wingdings</vt:lpstr>
      <vt:lpstr>labra5.ppt</vt:lpstr>
      <vt:lpstr> Tekoäly probablisistisessa usean pelaajan nollasummapelissä  (Aihe-esittely)</vt:lpstr>
      <vt:lpstr>Tausta</vt:lpstr>
      <vt:lpstr>Tavoitteet</vt:lpstr>
      <vt:lpstr>Tutkimusmenetelmä</vt:lpstr>
      <vt:lpstr>Teekkarikimble</vt:lpstr>
      <vt:lpstr>Rajaukset</vt:lpstr>
      <vt:lpstr>Tietolähteet</vt:lpstr>
      <vt:lpstr>Aikataulu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No Slide Title</dc:title>
  <dc:creator>Mika Räsänen</dc:creator>
  <cp:lastModifiedBy>Olli</cp:lastModifiedBy>
  <cp:revision>1346190260</cp:revision>
  <cp:lastPrinted>1601-01-01T00:00:00Z</cp:lastPrinted>
  <dcterms:created xsi:type="dcterms:W3CDTF">1998-01-21T12:13:06Z</dcterms:created>
  <dcterms:modified xsi:type="dcterms:W3CDTF">2010-09-08T20:11:06Z</dcterms:modified>
</cp:coreProperties>
</file>