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1" r:id="rId6"/>
    <p:sldId id="270" r:id="rId7"/>
    <p:sldId id="272" r:id="rId8"/>
    <p:sldId id="27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4D2F1EE3-4F30-44D5-BD36-484F085F3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E9907BEE-87C9-4D35-9D6F-22136BD16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6100"/>
            <a:ext cx="50292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8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  <p:sp>
        <p:nvSpPr>
          <p:cNvPr id="24579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7DD60-1794-459C-A6E0-634C10B755C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372225" y="569913"/>
            <a:ext cx="1797050" cy="528478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81075" y="569913"/>
            <a:ext cx="5238750" cy="528478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502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569913"/>
            <a:ext cx="71739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075" y="1865313"/>
            <a:ext cx="717550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219075" y="5903913"/>
            <a:ext cx="2451100" cy="727075"/>
            <a:chOff x="138" y="3719"/>
            <a:chExt cx="1544" cy="458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57" y="3722"/>
              <a:ext cx="153" cy="203"/>
            </a:xfrm>
            <a:prstGeom prst="rect">
              <a:avLst/>
            </a:prstGeom>
            <a:solidFill>
              <a:srgbClr val="063DE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fi-FI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8" y="3719"/>
              <a:ext cx="1544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4138" tIns="42862" rIns="84138" bIns="42862">
              <a:spAutoFit/>
            </a:bodyPr>
            <a:lstStyle/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2600" b="1" dirty="0">
                  <a:solidFill>
                    <a:srgbClr val="FC0128"/>
                  </a:solidFill>
                </a:rPr>
                <a:t>S</a:t>
              </a:r>
              <a:r>
                <a:rPr lang="en-US" sz="1100" b="1" dirty="0">
                  <a:solidFill>
                    <a:srgbClr val="FC0128"/>
                  </a:solidFill>
                </a:rPr>
                <a:t> </a:t>
              </a:r>
              <a:r>
                <a:rPr lang="en-US" sz="2200" b="1" dirty="0" err="1">
                  <a:solidFill>
                    <a:srgbClr val="FC0128"/>
                  </a:solidFill>
                </a:rPr>
                <a:t>ysteemianalyysin</a:t>
              </a:r>
              <a:endParaRPr lang="en-US" sz="2200" dirty="0"/>
            </a:p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1800" b="1" dirty="0" err="1"/>
                <a:t>Laboratorio</a:t>
              </a:r>
              <a:endParaRPr lang="en-US" sz="1800" b="1" dirty="0"/>
            </a:p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1200" b="1" dirty="0" err="1"/>
                <a:t>Teknillinen</a:t>
              </a:r>
              <a:r>
                <a:rPr lang="en-US" sz="1200" b="1" dirty="0"/>
                <a:t> </a:t>
              </a:r>
              <a:r>
                <a:rPr lang="en-US" sz="1200" b="1" dirty="0" err="1"/>
                <a:t>korkeakoulu</a:t>
              </a:r>
              <a:endParaRPr lang="en-US" sz="1200" b="1" dirty="0"/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90800" y="5991225"/>
            <a:ext cx="6411913" cy="180975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2980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fi-FI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63938" y="6254750"/>
            <a:ext cx="52752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138" tIns="42862" rIns="84138" bIns="42862">
            <a:spAutoFit/>
          </a:bodyPr>
          <a:lstStyle/>
          <a:p>
            <a:pPr defTabSz="701675" eaLnBrk="0" hangingPunct="0">
              <a:defRPr/>
            </a:pPr>
            <a:r>
              <a:rPr lang="en-US" sz="1400" b="1" dirty="0" err="1">
                <a:latin typeface="Arial" charset="0"/>
              </a:rPr>
              <a:t>Antti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 err="1">
                <a:latin typeface="Arial" charset="0"/>
              </a:rPr>
              <a:t>Levo</a:t>
            </a:r>
            <a:endParaRPr lang="en-US" sz="1400" b="1" dirty="0">
              <a:latin typeface="Arial" charset="0"/>
            </a:endParaRPr>
          </a:p>
          <a:p>
            <a:pPr defTabSz="701675" eaLnBrk="0" hangingPunct="0">
              <a:defRPr/>
            </a:pPr>
            <a:r>
              <a:rPr lang="en-US" sz="1400" b="1" dirty="0" err="1">
                <a:latin typeface="Arial" charset="0"/>
              </a:rPr>
              <a:t>Systeemitieteiden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 err="1">
                <a:latin typeface="Arial" charset="0"/>
              </a:rPr>
              <a:t>kandidaattiseminaari</a:t>
            </a:r>
            <a:r>
              <a:rPr lang="en-US" sz="1400" b="1" dirty="0">
                <a:latin typeface="Arial" charset="0"/>
              </a:rPr>
              <a:t> – </a:t>
            </a:r>
            <a:r>
              <a:rPr lang="en-US" sz="1400" b="1" dirty="0" err="1">
                <a:latin typeface="Arial" charset="0"/>
              </a:rPr>
              <a:t>Kevät</a:t>
            </a:r>
            <a:r>
              <a:rPr lang="en-US" sz="1400" b="1" dirty="0">
                <a:latin typeface="Arial" charset="0"/>
              </a:rPr>
              <a:t>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5913" indent="-315913" algn="l" defTabSz="701675" rtl="0" eaLnBrk="0" fontAlgn="base" hangingPunct="0">
        <a:spcBef>
          <a:spcPct val="20000"/>
        </a:spcBef>
        <a:spcAft>
          <a:spcPct val="10000"/>
        </a:spcAft>
        <a:buSzPct val="10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5400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050925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471613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¶"/>
        <a:defRPr sz="2000">
          <a:solidFill>
            <a:schemeClr val="tx1"/>
          </a:solidFill>
          <a:latin typeface="Times New Roman" pitchFamily="18" charset="0"/>
        </a:defRPr>
      </a:lvl4pPr>
      <a:lvl5pPr marL="18923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3495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6pPr>
      <a:lvl7pPr marL="28067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7pPr>
      <a:lvl8pPr marL="32639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8pPr>
      <a:lvl9pPr marL="37211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785813" y="714375"/>
            <a:ext cx="7673975" cy="2141538"/>
          </a:xfrm>
        </p:spPr>
        <p:txBody>
          <a:bodyPr/>
          <a:lstStyle/>
          <a:p>
            <a:pPr algn="ctr">
              <a:defRPr/>
            </a:pPr>
            <a:r>
              <a:rPr lang="fi-FI" sz="4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i-FI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4400" dirty="0" err="1" smtClean="0">
                <a:solidFill>
                  <a:schemeClr val="accent1">
                    <a:lumMod val="50000"/>
                  </a:schemeClr>
                </a:solidFill>
              </a:rPr>
              <a:t>Monitavoitteiseen</a:t>
            </a:r>
            <a:r>
              <a:rPr lang="fi-FI" sz="4400" dirty="0" smtClean="0">
                <a:solidFill>
                  <a:schemeClr val="accent1">
                    <a:lumMod val="50000"/>
                  </a:schemeClr>
                </a:solidFill>
              </a:rPr>
              <a:t> optimointiin soveltuvan evoluutioalgoritmin tarkastelu</a:t>
            </a:r>
            <a:br>
              <a:rPr lang="fi-FI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3200" dirty="0" smtClean="0">
                <a:solidFill>
                  <a:schemeClr val="tx1"/>
                </a:solidFill>
              </a:rPr>
              <a:t>(Aihe-esittely)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57438" y="3500438"/>
            <a:ext cx="4730750" cy="23050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i-FI" smtClean="0"/>
              <a:t>Antti Levo</a:t>
            </a:r>
          </a:p>
          <a:p>
            <a:pPr algn="ctr">
              <a:buFont typeface="Wingdings" pitchFamily="2" charset="2"/>
              <a:buNone/>
            </a:pPr>
            <a:r>
              <a:rPr lang="fi-FI" smtClean="0"/>
              <a:t>25.01.2010</a:t>
            </a:r>
          </a:p>
          <a:p>
            <a:pPr algn="ctr">
              <a:buFont typeface="Wingdings" pitchFamily="2" charset="2"/>
              <a:buNone/>
            </a:pPr>
            <a:r>
              <a:rPr lang="fi-FI" smtClean="0"/>
              <a:t>Ohjaaja: Ville Mattila</a:t>
            </a:r>
          </a:p>
          <a:p>
            <a:pPr algn="ctr">
              <a:buFont typeface="Wingdings" pitchFamily="2" charset="2"/>
              <a:buNone/>
            </a:pPr>
            <a:r>
              <a:rPr lang="fi-FI" smtClean="0"/>
              <a:t>Valvoja: Raimo Hämäläinen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7173912" cy="1082675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Aikataulu</a:t>
            </a:r>
          </a:p>
        </p:txBody>
      </p:sp>
      <p:sp>
        <p:nvSpPr>
          <p:cNvPr id="25602" name="Sisällön paikkamerkki 2"/>
          <p:cNvSpPr>
            <a:spLocks noGrp="1"/>
          </p:cNvSpPr>
          <p:nvPr>
            <p:ph idx="1"/>
          </p:nvPr>
        </p:nvSpPr>
        <p:spPr>
          <a:xfrm>
            <a:off x="928688" y="1571625"/>
            <a:ext cx="7175500" cy="39893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dirty="0" smtClean="0"/>
              <a:t>1/2010 aihe-esittely 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2-3/2010 teoriaan tutustuminen ja algoritmin implementointi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4/2010 testiajot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5-6/2010 kandidaatintyön kirjoitus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7/2010 Työ valmis palautettavaksi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173913" cy="1082675"/>
          </a:xfrm>
        </p:spPr>
        <p:txBody>
          <a:bodyPr/>
          <a:lstStyle/>
          <a:p>
            <a:r>
              <a:rPr lang="fi-FI" sz="3600" smtClean="0">
                <a:solidFill>
                  <a:srgbClr val="0235AD"/>
                </a:solidFill>
              </a:rPr>
              <a:t>Monitavoitteinen optimointitehtävä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28688" y="1714500"/>
            <a:ext cx="7358062" cy="39893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smtClean="0"/>
              <a:t>Useita tavoitteita</a:t>
            </a:r>
          </a:p>
          <a:p>
            <a:pPr>
              <a:buFont typeface="Arial" charset="0"/>
              <a:buChar char="•"/>
            </a:pPr>
            <a:r>
              <a:rPr lang="fi-FI" sz="2400" smtClean="0"/>
              <a:t>Ei yksittäistä optimiratkaisua</a:t>
            </a:r>
          </a:p>
          <a:p>
            <a:pPr>
              <a:buFont typeface="Arial" charset="0"/>
              <a:buChar char="•"/>
            </a:pPr>
            <a:r>
              <a:rPr lang="fi-FI" sz="2400" smtClean="0"/>
              <a:t>Tehtävänä löytää ei-dominoidut ratkaisut</a:t>
            </a:r>
          </a:p>
          <a:p>
            <a:pPr lvl="1">
              <a:buFont typeface="Arial" charset="0"/>
              <a:buChar char="•"/>
            </a:pPr>
            <a:r>
              <a:rPr lang="fi-FI" sz="2000" smtClean="0"/>
              <a:t>Ratkaisu on dominoitu, jos jokin muu ratkaisu saavuttaa paremman arvon jokaisella kohdefunktiolla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173912" cy="1082675"/>
          </a:xfrm>
        </p:spPr>
        <p:txBody>
          <a:bodyPr/>
          <a:lstStyle/>
          <a:p>
            <a:r>
              <a:rPr lang="fi-FI" sz="3200" smtClean="0">
                <a:solidFill>
                  <a:srgbClr val="0235AD"/>
                </a:solidFill>
              </a:rPr>
              <a:t>Monitavoitteinen optimointi epävarmuuden vallitessa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fi-FI" sz="2400" dirty="0" smtClean="0"/>
              <a:t>Kohdefunktion toistettu evaluointi tuottaa erilaisia realisaatioita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Dominanssi ei yksikäsitteistä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Todennäköisyys, että vaihtoehto j dominoi vaihtoehtoa i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Ongelmat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Epävarmuus heikentää ratkaisualgoritmin toimintaa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Epävarmuuden huomiointi esim. </a:t>
            </a:r>
            <a:r>
              <a:rPr lang="fi-FI" sz="2000" dirty="0" err="1" smtClean="0"/>
              <a:t>keskiarvoistamalla</a:t>
            </a:r>
            <a:r>
              <a:rPr lang="fi-FI" sz="2000" dirty="0" smtClean="0"/>
              <a:t> usean </a:t>
            </a:r>
            <a:r>
              <a:rPr lang="fi-FI" sz="2000" dirty="0" err="1" smtClean="0"/>
              <a:t>evaluaation</a:t>
            </a:r>
            <a:r>
              <a:rPr lang="fi-FI" sz="2000" dirty="0" smtClean="0"/>
              <a:t> tulos lisää laskenta-aikaa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173913" cy="1082675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Ratkaiseminen</a:t>
            </a:r>
            <a:endParaRPr lang="fi-FI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28688" y="1428750"/>
            <a:ext cx="7429500" cy="39893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smtClean="0"/>
              <a:t>Evoluutioalgoritmit deterministisissä tapauksissa</a:t>
            </a:r>
          </a:p>
          <a:p>
            <a:pPr>
              <a:buFont typeface="Arial" charset="0"/>
              <a:buChar char="•"/>
            </a:pPr>
            <a:r>
              <a:rPr lang="fi-FI" sz="2400" smtClean="0"/>
              <a:t>Epävarmaan tapaukseen vähän algoritmeja</a:t>
            </a:r>
          </a:p>
          <a:p>
            <a:pPr>
              <a:buFont typeface="Arial" charset="0"/>
              <a:buChar char="•"/>
            </a:pPr>
            <a:r>
              <a:rPr lang="fi-FI" sz="2400" smtClean="0"/>
              <a:t>Lee et al. (2008) , integrated MOEA</a:t>
            </a:r>
            <a:endParaRPr lang="fi-FI" sz="2000" smtClean="0"/>
          </a:p>
          <a:p>
            <a:pPr lvl="1">
              <a:buFont typeface="Arial" charset="0"/>
              <a:buChar char="•"/>
            </a:pPr>
            <a:r>
              <a:rPr lang="fi-FI" sz="2000" smtClean="0"/>
              <a:t>MOEA (multiobjective evolutionary algorithm) </a:t>
            </a:r>
          </a:p>
          <a:p>
            <a:pPr lvl="2"/>
            <a:r>
              <a:rPr lang="fi-FI" sz="1800" smtClean="0"/>
              <a:t>Algoritmi, joka hyödyntää evolutiivista hakua epävarmaan monitavoitteiseen ongelmaan </a:t>
            </a:r>
          </a:p>
          <a:p>
            <a:pPr lvl="1">
              <a:buFont typeface="Arial" charset="0"/>
              <a:buChar char="•"/>
            </a:pPr>
            <a:r>
              <a:rPr lang="fi-FI" sz="2000" smtClean="0"/>
              <a:t>MOCBA (multiobjective computing budget allocation)</a:t>
            </a:r>
          </a:p>
          <a:p>
            <a:pPr lvl="2"/>
            <a:r>
              <a:rPr lang="fi-FI" sz="1800" smtClean="0"/>
              <a:t>Allokoi ratkaisujen evaluointiin käytettävää laskenta-aikaa </a:t>
            </a:r>
          </a:p>
          <a:p>
            <a:pPr lvl="2"/>
            <a:r>
              <a:rPr lang="fi-FI" sz="1800" smtClean="0"/>
              <a:t>Lupaavat ratkaisut evaluoidaan tarkemmin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143125" y="357188"/>
            <a:ext cx="3143250" cy="584200"/>
          </a:xfrm>
        </p:spPr>
        <p:txBody>
          <a:bodyPr/>
          <a:lstStyle/>
          <a:p>
            <a:pPr>
              <a:defRPr/>
            </a:pPr>
            <a:r>
              <a:rPr lang="fi-FI" sz="2800" b="0" dirty="0" err="1" smtClean="0">
                <a:solidFill>
                  <a:schemeClr val="accent1">
                    <a:lumMod val="50000"/>
                  </a:schemeClr>
                </a:solidFill>
              </a:rPr>
              <a:t>Integrated</a:t>
            </a:r>
            <a:r>
              <a:rPr lang="fi-FI" sz="2800" b="0" dirty="0" smtClean="0">
                <a:solidFill>
                  <a:schemeClr val="accent1">
                    <a:lumMod val="50000"/>
                  </a:schemeClr>
                </a:solidFill>
              </a:rPr>
              <a:t> MOEA </a:t>
            </a:r>
          </a:p>
        </p:txBody>
      </p:sp>
      <p:sp>
        <p:nvSpPr>
          <p:cNvPr id="19458" name="Sisällön paikkamerkki 8"/>
          <p:cNvSpPr>
            <a:spLocks noGrp="1"/>
          </p:cNvSpPr>
          <p:nvPr>
            <p:ph idx="1"/>
          </p:nvPr>
        </p:nvSpPr>
        <p:spPr>
          <a:xfrm>
            <a:off x="3714750" y="1374775"/>
            <a:ext cx="4972050" cy="4554538"/>
          </a:xfrm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fi-FI" sz="1600" dirty="0" smtClean="0"/>
              <a:t>Satunnainen alkupopulaatio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fi-FI" sz="1600" dirty="0" err="1" smtClean="0"/>
              <a:t>Fitness</a:t>
            </a:r>
            <a:r>
              <a:rPr lang="fi-FI" sz="1600" dirty="0" smtClean="0"/>
              <a:t> </a:t>
            </a:r>
            <a:r>
              <a:rPr lang="fi-FI" sz="1600" dirty="0" err="1" smtClean="0"/>
              <a:t>evaluation</a:t>
            </a:r>
            <a:r>
              <a:rPr lang="fi-FI" sz="1600" dirty="0" smtClean="0"/>
              <a:t> = todennäköisyys kuinka ei- dominoitu ratkaisu on, hyvyyden mitta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fi-FI" sz="1600" dirty="0" smtClean="0"/>
              <a:t>MOCBA ja simulointi lupaavien ratkaisujen tarkempaan laskemiseen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fi-FI" sz="1600" dirty="0" smtClean="0"/>
              <a:t>Elite </a:t>
            </a:r>
            <a:r>
              <a:rPr lang="fi-FI" sz="1600" dirty="0" err="1" smtClean="0"/>
              <a:t>population</a:t>
            </a:r>
            <a:r>
              <a:rPr lang="fi-FI" sz="1600" dirty="0" smtClean="0"/>
              <a:t> = </a:t>
            </a:r>
            <a:r>
              <a:rPr lang="fi-FI" sz="1600" dirty="0" err="1" smtClean="0"/>
              <a:t>pareto-optimaaliset</a:t>
            </a:r>
            <a:r>
              <a:rPr lang="fi-FI" sz="1600" dirty="0" smtClean="0"/>
              <a:t> ratkaisut, päivitetään joka kierroksella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fi-FI" sz="1600" dirty="0" smtClean="0"/>
              <a:t>Uusi populaatio evolutiivisesti + mutaatiot</a:t>
            </a:r>
          </a:p>
          <a:p>
            <a:pPr lvl="1">
              <a:buFont typeface="Arial" charset="0"/>
              <a:buChar char="•"/>
            </a:pPr>
            <a:r>
              <a:rPr lang="fi-FI" sz="1200" dirty="0" err="1" smtClean="0"/>
              <a:t>Tournament</a:t>
            </a:r>
            <a:r>
              <a:rPr lang="fi-FI" sz="1200" dirty="0" smtClean="0"/>
              <a:t> </a:t>
            </a:r>
            <a:r>
              <a:rPr lang="fi-FI" sz="1200" dirty="0" err="1" smtClean="0"/>
              <a:t>selection</a:t>
            </a:r>
            <a:endParaRPr lang="fi-FI" sz="1200" dirty="0" smtClean="0"/>
          </a:p>
          <a:p>
            <a:pPr lvl="1">
              <a:buFont typeface="Arial" charset="0"/>
              <a:buChar char="•"/>
            </a:pPr>
            <a:r>
              <a:rPr lang="fi-FI" sz="1200" dirty="0" err="1" smtClean="0"/>
              <a:t>Crossover</a:t>
            </a:r>
            <a:endParaRPr lang="fi-FI" sz="1200" dirty="0" smtClean="0"/>
          </a:p>
          <a:p>
            <a:pPr marL="342900" indent="-342900">
              <a:buFont typeface="Arial" charset="0"/>
              <a:buAutoNum type="arabicPeriod"/>
            </a:pPr>
            <a:r>
              <a:rPr lang="fi-FI" sz="1600" dirty="0" smtClean="0"/>
              <a:t>Terminointi kun ei lisätä uusia vaihtoehtoja eliitti joukkoon tai tarpeeksi sukupolvia iteroitu 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928688"/>
            <a:ext cx="3536950" cy="4857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401638"/>
            <a:ext cx="7173912" cy="1082675"/>
          </a:xfrm>
        </p:spPr>
        <p:txBody>
          <a:bodyPr/>
          <a:lstStyle/>
          <a:p>
            <a:r>
              <a:rPr lang="fi-FI" sz="3200" smtClean="0">
                <a:solidFill>
                  <a:srgbClr val="0235AD"/>
                </a:solidFill>
              </a:rPr>
              <a:t>Työn tavoite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000125" y="1643063"/>
            <a:ext cx="7286625" cy="39893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dirty="0" smtClean="0"/>
              <a:t>Tutkia viitteessä Lee at al. (2008) esitetyn algoritmin soveltuvuutta epävarmassa </a:t>
            </a:r>
            <a:r>
              <a:rPr lang="fi-FI" sz="2400" dirty="0" err="1" smtClean="0"/>
              <a:t>monitavoiteoptimoinnissa</a:t>
            </a:r>
            <a:endParaRPr lang="fi-FI" sz="2400" dirty="0" smtClean="0"/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Eräs ainoista kyseiseen tarkoitukseen kehitetyistä menetelmistä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Ei ole testattu viitteessä esitetyn käytännön ongelman ulkopuolella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Antaa referenssi-informaatiota uusien algoritmien kehitykseen</a:t>
            </a:r>
          </a:p>
          <a:p>
            <a:pPr>
              <a:buFont typeface="Arial" charset="0"/>
              <a:buChar char="•"/>
            </a:pPr>
            <a:endParaRPr lang="fi-FI" sz="2400" dirty="0" smtClean="0"/>
          </a:p>
          <a:p>
            <a:pPr>
              <a:buFont typeface="Arial" charset="0"/>
              <a:buChar char="•"/>
            </a:pPr>
            <a:endParaRPr lang="fi-FI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8688" y="330200"/>
            <a:ext cx="7173912" cy="1082675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Menetelmät</a:t>
            </a:r>
            <a:endParaRPr lang="fi-FI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684213" y="1643063"/>
            <a:ext cx="8135937" cy="39893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dirty="0" smtClean="0"/>
              <a:t>Hyödynnetään yleisesti sovellettuja </a:t>
            </a:r>
            <a:r>
              <a:rPr lang="fi-FI" sz="2400" dirty="0" err="1" smtClean="0"/>
              <a:t>monitavoiteoptimoinnin</a:t>
            </a:r>
            <a:r>
              <a:rPr lang="fi-FI" sz="2400" dirty="0" smtClean="0"/>
              <a:t> testiongelmia (</a:t>
            </a:r>
            <a:r>
              <a:rPr lang="fi-FI" sz="2400" dirty="0" err="1" smtClean="0"/>
              <a:t>Goh&amp;Tan</a:t>
            </a:r>
            <a:r>
              <a:rPr lang="fi-FI" sz="2400" dirty="0" smtClean="0"/>
              <a:t>, 2007)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Epävarmuus lisäämällä kohdefunktioihin </a:t>
            </a:r>
            <a:r>
              <a:rPr lang="fi-FI" sz="2000" dirty="0" smtClean="0"/>
              <a:t>normaalijakautunutta </a:t>
            </a:r>
            <a:r>
              <a:rPr lang="fi-FI" sz="2000" dirty="0" smtClean="0"/>
              <a:t>kohinaa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Tehokkuusmittarit (</a:t>
            </a:r>
            <a:r>
              <a:rPr lang="fi-FI" sz="2400" dirty="0" err="1" smtClean="0"/>
              <a:t>Goh&amp;Tan</a:t>
            </a:r>
            <a:r>
              <a:rPr lang="fi-FI" sz="2400" dirty="0" smtClean="0"/>
              <a:t>, 2007)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Kuinka lähelle todellista </a:t>
            </a:r>
            <a:r>
              <a:rPr lang="fi-FI" sz="2000" dirty="0" err="1" smtClean="0"/>
              <a:t>paretopintaa</a:t>
            </a:r>
            <a:r>
              <a:rPr lang="fi-FI" sz="2000" dirty="0" smtClean="0"/>
              <a:t> päästään?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Kuinka tasaisesti ratkaisut ovat levinneet?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Kuinka hyvin ratkaisut kattavat todellisen </a:t>
            </a:r>
            <a:r>
              <a:rPr lang="fi-FI" sz="2000" dirty="0" err="1" smtClean="0"/>
              <a:t>paretopinnan</a:t>
            </a:r>
            <a:r>
              <a:rPr lang="fi-FI" sz="2000" dirty="0" smtClean="0"/>
              <a:t>?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Algoritmi toteutetaan </a:t>
            </a:r>
            <a:r>
              <a:rPr lang="fi-FI" sz="2400" dirty="0" err="1" smtClean="0"/>
              <a:t>Matlabilla</a:t>
            </a:r>
            <a:endParaRPr lang="fi-FI" sz="2400" dirty="0" smtClean="0"/>
          </a:p>
          <a:p>
            <a:pPr>
              <a:buFont typeface="Arial" charset="0"/>
              <a:buChar char="•"/>
            </a:pPr>
            <a:endParaRPr lang="fi-FI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7173913" cy="1082675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Rajaukset</a:t>
            </a:r>
            <a:endParaRPr lang="fi-FI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28688" y="1714500"/>
            <a:ext cx="7175500" cy="39893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i-FI" sz="2400" dirty="0" smtClean="0"/>
              <a:t>Vertaillaan algoritmin toimintaa tapaukseen, jossa ei käytetä laskenta-ajan allokointia</a:t>
            </a:r>
          </a:p>
          <a:p>
            <a:pPr lvl="1">
              <a:buFont typeface="Arial" charset="0"/>
              <a:buChar char="•"/>
            </a:pPr>
            <a:r>
              <a:rPr lang="fi-FI" sz="2000" dirty="0" err="1" smtClean="0"/>
              <a:t>Kvantifioi</a:t>
            </a:r>
            <a:r>
              <a:rPr lang="fi-FI" sz="2000" dirty="0" smtClean="0"/>
              <a:t> laskenta-ajan allokoinnista koituvan hyödyn</a:t>
            </a:r>
          </a:p>
          <a:p>
            <a:pPr>
              <a:buFont typeface="Arial" charset="0"/>
              <a:buChar char="•"/>
            </a:pPr>
            <a:r>
              <a:rPr lang="fi-FI" sz="2400" dirty="0" smtClean="0"/>
              <a:t>Ei toisteta </a:t>
            </a:r>
            <a:r>
              <a:rPr lang="fi-FI" sz="2400" dirty="0" smtClean="0"/>
              <a:t>testejä </a:t>
            </a:r>
            <a:r>
              <a:rPr lang="fi-FI" sz="2400" dirty="0" smtClean="0"/>
              <a:t>muille algoritmeille</a:t>
            </a:r>
          </a:p>
          <a:p>
            <a:pPr lvl="1">
              <a:buFont typeface="Arial" charset="0"/>
              <a:buChar char="•"/>
            </a:pPr>
            <a:r>
              <a:rPr lang="fi-FI" sz="2000" dirty="0" smtClean="0"/>
              <a:t>Tulokset löydettävissä kirjallisuudesta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173913" cy="1082675"/>
          </a:xfrm>
        </p:spPr>
        <p:txBody>
          <a:bodyPr/>
          <a:lstStyle/>
          <a:p>
            <a:r>
              <a:rPr lang="fi-FI" sz="3200" smtClean="0">
                <a:solidFill>
                  <a:srgbClr val="0235AD"/>
                </a:solidFill>
              </a:rPr>
              <a:t>Viitteet</a:t>
            </a:r>
          </a:p>
        </p:txBody>
      </p:sp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>
          <a:xfrm>
            <a:off x="857250" y="1500188"/>
            <a:ext cx="8072438" cy="39893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sz="2000" smtClean="0"/>
              <a:t>Lee, L. H., E. P. Chew, S. Teng, and Y. Chen: Multi-Objective Simulation-Based Evolutionary Algorithm for an Aircraft Spare Parts Allocation Problem, </a:t>
            </a:r>
            <a:r>
              <a:rPr lang="en-GB" sz="2000" i="1" smtClean="0"/>
              <a:t>European Journal of Operational Research</a:t>
            </a:r>
            <a:r>
              <a:rPr lang="en-GB" sz="2000" smtClean="0"/>
              <a:t>, Vol. 189, 2008, pp. 476-491</a:t>
            </a:r>
          </a:p>
          <a:p>
            <a:pPr>
              <a:buFont typeface="Arial" charset="0"/>
              <a:buChar char="•"/>
            </a:pPr>
            <a:r>
              <a:rPr lang="en-GB" sz="2000" smtClean="0"/>
              <a:t>C. K. Goh and K. C. Tan: An Investigation on Noisy Environments in Evolutionary Multiobjective Optimization, </a:t>
            </a:r>
            <a:r>
              <a:rPr lang="en-GB" sz="2000" i="1" smtClean="0"/>
              <a:t>IEEE Transactions on Evolutionary Computation, </a:t>
            </a:r>
            <a:r>
              <a:rPr lang="en-GB" sz="2000" smtClean="0"/>
              <a:t>Vol. 11, No. 3, June 2007</a:t>
            </a:r>
            <a:r>
              <a:rPr lang="en-GB" sz="2000" i="1" smtClean="0"/>
              <a:t> </a:t>
            </a:r>
            <a:endParaRPr lang="fi-FI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ra5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bra5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bra5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ra5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p:\win30\winutil\powerpnt\template\labra\labra5.ppt</Template>
  <TotalTime>1490415030</TotalTime>
  <Pages>1</Pages>
  <Words>381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Wingdings</vt:lpstr>
      <vt:lpstr>labra5</vt:lpstr>
      <vt:lpstr> Monitavoitteiseen optimointiin soveltuvan evoluutioalgoritmin tarkastelu  (Aihe-esittely)</vt:lpstr>
      <vt:lpstr>Monitavoitteinen optimointitehtävä</vt:lpstr>
      <vt:lpstr>Monitavoitteinen optimointi epävarmuuden vallitessa</vt:lpstr>
      <vt:lpstr>Ratkaiseminen</vt:lpstr>
      <vt:lpstr>Integrated MOEA </vt:lpstr>
      <vt:lpstr>Työn tavoite</vt:lpstr>
      <vt:lpstr>Menetelmät</vt:lpstr>
      <vt:lpstr>Rajaukset</vt:lpstr>
      <vt:lpstr>Viitteet</vt:lpstr>
      <vt:lpstr>Aikataulu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Mika Räsänen</dc:creator>
  <cp:lastModifiedBy>alevo</cp:lastModifiedBy>
  <cp:revision>1346190304</cp:revision>
  <cp:lastPrinted>1601-01-01T00:00:00Z</cp:lastPrinted>
  <dcterms:created xsi:type="dcterms:W3CDTF">1998-01-21T12:13:06Z</dcterms:created>
  <dcterms:modified xsi:type="dcterms:W3CDTF">2010-02-03T10:29:45Z</dcterms:modified>
</cp:coreProperties>
</file>