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6" r:id="rId3"/>
    <p:sldId id="267" r:id="rId4"/>
    <p:sldId id="268" r:id="rId5"/>
    <p:sldId id="261" r:id="rId6"/>
    <p:sldId id="270" r:id="rId7"/>
    <p:sldId id="272" r:id="rId8"/>
    <p:sldId id="271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000" i="1"/>
            </a:lvl1pPr>
          </a:lstStyle>
          <a:p>
            <a:pPr>
              <a:defRPr/>
            </a:pPr>
            <a:fld id="{4D2F1EE3-4F30-44D5-BD36-484F085F35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000" i="1"/>
            </a:lvl1pPr>
          </a:lstStyle>
          <a:p>
            <a:pPr>
              <a:defRPr/>
            </a:pPr>
            <a:fld id="{E9907BEE-87C9-4D35-9D6F-22136BD16A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56100"/>
            <a:ext cx="5029200" cy="413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9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4578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/>
          </a:p>
        </p:txBody>
      </p:sp>
      <p:sp>
        <p:nvSpPr>
          <p:cNvPr id="24579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27DD60-1794-459C-A6E0-634C10B755C3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372225" y="569913"/>
            <a:ext cx="1797050" cy="5284787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981075" y="569913"/>
            <a:ext cx="5238750" cy="528478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981075" y="1865313"/>
            <a:ext cx="3511550" cy="3989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5025" y="1865313"/>
            <a:ext cx="3511550" cy="3989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95363" y="569913"/>
            <a:ext cx="7173912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4138" tIns="42862" rIns="84138" bIns="4286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81075" y="1865313"/>
            <a:ext cx="7175500" cy="398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4138" tIns="42862" rIns="84138" bIns="428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grpSp>
        <p:nvGrpSpPr>
          <p:cNvPr id="1028" name="Group 9"/>
          <p:cNvGrpSpPr>
            <a:grpSpLocks/>
          </p:cNvGrpSpPr>
          <p:nvPr/>
        </p:nvGrpSpPr>
        <p:grpSpPr bwMode="auto">
          <a:xfrm>
            <a:off x="219075" y="5903913"/>
            <a:ext cx="2451100" cy="727075"/>
            <a:chOff x="138" y="3719"/>
            <a:chExt cx="1544" cy="458"/>
          </a:xfrm>
        </p:grpSpPr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157" y="3722"/>
              <a:ext cx="153" cy="203"/>
            </a:xfrm>
            <a:prstGeom prst="rect">
              <a:avLst/>
            </a:prstGeom>
            <a:solidFill>
              <a:srgbClr val="063DE8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fi-FI"/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38" y="3719"/>
              <a:ext cx="1544" cy="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84138" tIns="42862" rIns="84138" bIns="42862">
              <a:spAutoFit/>
            </a:bodyPr>
            <a:lstStyle/>
            <a:p>
              <a:pPr defTabSz="701675" eaLnBrk="0" hangingPunct="0">
                <a:lnSpc>
                  <a:spcPct val="75000"/>
                </a:lnSpc>
                <a:defRPr/>
              </a:pPr>
              <a:r>
                <a:rPr lang="en-US" sz="2600" b="1" dirty="0">
                  <a:solidFill>
                    <a:srgbClr val="FC0128"/>
                  </a:solidFill>
                </a:rPr>
                <a:t>S</a:t>
              </a:r>
              <a:r>
                <a:rPr lang="en-US" sz="1100" b="1" dirty="0">
                  <a:solidFill>
                    <a:srgbClr val="FC0128"/>
                  </a:solidFill>
                </a:rPr>
                <a:t> </a:t>
              </a:r>
              <a:r>
                <a:rPr lang="en-US" sz="2200" b="1" dirty="0" err="1">
                  <a:solidFill>
                    <a:srgbClr val="FC0128"/>
                  </a:solidFill>
                </a:rPr>
                <a:t>ysteemianalyysin</a:t>
              </a:r>
              <a:endParaRPr lang="en-US" sz="2200" dirty="0"/>
            </a:p>
            <a:p>
              <a:pPr defTabSz="701675" eaLnBrk="0" hangingPunct="0">
                <a:lnSpc>
                  <a:spcPct val="75000"/>
                </a:lnSpc>
                <a:defRPr/>
              </a:pPr>
              <a:r>
                <a:rPr lang="en-US" sz="1800" b="1" dirty="0" err="1"/>
                <a:t>Laboratorio</a:t>
              </a:r>
              <a:endParaRPr lang="en-US" sz="1800" b="1" dirty="0"/>
            </a:p>
            <a:p>
              <a:pPr defTabSz="701675" eaLnBrk="0" hangingPunct="0">
                <a:lnSpc>
                  <a:spcPct val="75000"/>
                </a:lnSpc>
                <a:defRPr/>
              </a:pPr>
              <a:r>
                <a:rPr lang="en-US" sz="1200" b="1" dirty="0" err="1"/>
                <a:t>Teknillinen</a:t>
              </a:r>
              <a:r>
                <a:rPr lang="en-US" sz="1200" b="1" dirty="0"/>
                <a:t> </a:t>
              </a:r>
              <a:r>
                <a:rPr lang="en-US" sz="1200" b="1" dirty="0" err="1"/>
                <a:t>korkeakoulu</a:t>
              </a:r>
              <a:endParaRPr lang="en-US" sz="1200" b="1" dirty="0"/>
            </a:p>
          </p:txBody>
        </p:sp>
      </p:grp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2590800" y="5991225"/>
            <a:ext cx="6411913" cy="180975"/>
          </a:xfrm>
          <a:prstGeom prst="rect">
            <a:avLst/>
          </a:prstGeom>
          <a:gradFill rotWithShape="0">
            <a:gsLst>
              <a:gs pos="0">
                <a:srgbClr val="618FFD"/>
              </a:gs>
              <a:gs pos="100000">
                <a:srgbClr val="618FFD">
                  <a:gamma/>
                  <a:shade val="29804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fi-FI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3563938" y="6254750"/>
            <a:ext cx="52752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4138" tIns="42862" rIns="84138" bIns="42862">
            <a:spAutoFit/>
          </a:bodyPr>
          <a:lstStyle/>
          <a:p>
            <a:pPr defTabSz="701675" eaLnBrk="0" hangingPunct="0">
              <a:defRPr/>
            </a:pPr>
            <a:r>
              <a:rPr lang="en-US" sz="1400" b="1" dirty="0" err="1">
                <a:latin typeface="Arial" charset="0"/>
              </a:rPr>
              <a:t>Antti</a:t>
            </a:r>
            <a:r>
              <a:rPr lang="en-US" sz="1400" b="1" dirty="0">
                <a:latin typeface="Arial" charset="0"/>
              </a:rPr>
              <a:t> </a:t>
            </a:r>
            <a:r>
              <a:rPr lang="en-US" sz="1400" b="1" dirty="0" err="1">
                <a:latin typeface="Arial" charset="0"/>
              </a:rPr>
              <a:t>Levo</a:t>
            </a:r>
            <a:endParaRPr lang="en-US" sz="1400" b="1" dirty="0">
              <a:latin typeface="Arial" charset="0"/>
            </a:endParaRPr>
          </a:p>
          <a:p>
            <a:pPr defTabSz="701675" eaLnBrk="0" hangingPunct="0">
              <a:defRPr/>
            </a:pPr>
            <a:r>
              <a:rPr lang="en-US" sz="1400" b="1" dirty="0" err="1">
                <a:latin typeface="Arial" charset="0"/>
              </a:rPr>
              <a:t>Systeemitieteiden</a:t>
            </a:r>
            <a:r>
              <a:rPr lang="en-US" sz="1400" b="1" dirty="0">
                <a:latin typeface="Arial" charset="0"/>
              </a:rPr>
              <a:t> </a:t>
            </a:r>
            <a:r>
              <a:rPr lang="en-US" sz="1400" b="1" dirty="0" err="1">
                <a:latin typeface="Arial" charset="0"/>
              </a:rPr>
              <a:t>kandidaattiseminaari</a:t>
            </a:r>
            <a:r>
              <a:rPr lang="en-US" sz="1400" b="1" dirty="0">
                <a:latin typeface="Arial" charset="0"/>
              </a:rPr>
              <a:t> – </a:t>
            </a:r>
            <a:r>
              <a:rPr lang="en-US" sz="1400" b="1" dirty="0" err="1">
                <a:latin typeface="Arial" charset="0"/>
              </a:rPr>
              <a:t>Kevät</a:t>
            </a:r>
            <a:r>
              <a:rPr lang="en-US" sz="1400" b="1" dirty="0">
                <a:latin typeface="Arial" charset="0"/>
              </a:rPr>
              <a:t> 2010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15913" indent="-315913" algn="l" defTabSz="701675" rtl="0" eaLnBrk="0" fontAlgn="base" hangingPunct="0">
        <a:spcBef>
          <a:spcPct val="20000"/>
        </a:spcBef>
        <a:spcAft>
          <a:spcPct val="10000"/>
        </a:spcAft>
        <a:buSzPct val="100000"/>
        <a:buFont typeface="Wingdings" pitchFamily="2" charset="2"/>
        <a:buChar char="q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4213" indent="-25400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>
          <a:solidFill>
            <a:schemeClr val="tx1"/>
          </a:solidFill>
          <a:latin typeface="+mn-lt"/>
        </a:defRPr>
      </a:lvl2pPr>
      <a:lvl3pPr marL="1050925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3pPr>
      <a:lvl4pPr marL="1471613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¶"/>
        <a:defRPr sz="2000">
          <a:solidFill>
            <a:schemeClr val="tx1"/>
          </a:solidFill>
          <a:latin typeface="Times New Roman" pitchFamily="18" charset="0"/>
        </a:defRPr>
      </a:lvl4pPr>
      <a:lvl5pPr marL="1892300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349500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Times New Roman" pitchFamily="18" charset="0"/>
        </a:defRPr>
      </a:lvl6pPr>
      <a:lvl7pPr marL="2806700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Times New Roman" pitchFamily="18" charset="0"/>
        </a:defRPr>
      </a:lvl7pPr>
      <a:lvl8pPr marL="3263900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Times New Roman" pitchFamily="18" charset="0"/>
        </a:defRPr>
      </a:lvl8pPr>
      <a:lvl9pPr marL="3721100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785813" y="714375"/>
            <a:ext cx="7673975" cy="2141538"/>
          </a:xfrm>
        </p:spPr>
        <p:txBody>
          <a:bodyPr/>
          <a:lstStyle/>
          <a:p>
            <a:pPr algn="ctr">
              <a:defRPr/>
            </a:pPr>
            <a:r>
              <a:rPr lang="fi-FI" sz="44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fi-FI" sz="44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fi-FI" sz="4400" dirty="0" err="1" smtClean="0">
                <a:solidFill>
                  <a:schemeClr val="accent1">
                    <a:lumMod val="50000"/>
                  </a:schemeClr>
                </a:solidFill>
              </a:rPr>
              <a:t>Monitavoitteiseen</a:t>
            </a:r>
            <a:r>
              <a:rPr lang="fi-FI" sz="4400" dirty="0" smtClean="0">
                <a:solidFill>
                  <a:schemeClr val="accent1">
                    <a:lumMod val="50000"/>
                  </a:schemeClr>
                </a:solidFill>
              </a:rPr>
              <a:t> optimointiin soveltuvan evoluutioalgoritmin tarkastelu</a:t>
            </a:r>
            <a:br>
              <a:rPr lang="fi-FI" sz="44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fi-FI" sz="4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i-FI" sz="3200" dirty="0" smtClean="0">
                <a:solidFill>
                  <a:schemeClr val="tx1"/>
                </a:solidFill>
              </a:rPr>
              <a:t>(Aihe-esittely)</a:t>
            </a:r>
          </a:p>
        </p:txBody>
      </p:sp>
      <p:sp>
        <p:nvSpPr>
          <p:cNvPr id="1536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357438" y="3500438"/>
            <a:ext cx="4730750" cy="230505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fi-FI" smtClean="0"/>
              <a:t>Antti Levo</a:t>
            </a:r>
          </a:p>
          <a:p>
            <a:pPr algn="ctr">
              <a:buFont typeface="Wingdings" pitchFamily="2" charset="2"/>
              <a:buNone/>
            </a:pPr>
            <a:r>
              <a:rPr lang="fi-FI" smtClean="0"/>
              <a:t>25.01.2010</a:t>
            </a:r>
          </a:p>
          <a:p>
            <a:pPr algn="ctr">
              <a:buFont typeface="Wingdings" pitchFamily="2" charset="2"/>
              <a:buNone/>
            </a:pPr>
            <a:r>
              <a:rPr lang="fi-FI" smtClean="0"/>
              <a:t>Ohjaaja: Ville Mattila</a:t>
            </a:r>
          </a:p>
          <a:p>
            <a:pPr algn="ctr">
              <a:buFont typeface="Wingdings" pitchFamily="2" charset="2"/>
              <a:buNone/>
            </a:pPr>
            <a:r>
              <a:rPr lang="fi-FI" smtClean="0"/>
              <a:t>Valvoja: Raimo Hämäläinen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28688" y="428625"/>
            <a:ext cx="7173912" cy="1082675"/>
          </a:xfrm>
        </p:spPr>
        <p:txBody>
          <a:bodyPr/>
          <a:lstStyle/>
          <a:p>
            <a:pPr>
              <a:defRPr/>
            </a:pPr>
            <a:r>
              <a:rPr lang="fi-FI" sz="3200" dirty="0" smtClean="0">
                <a:solidFill>
                  <a:schemeClr val="accent1">
                    <a:lumMod val="50000"/>
                  </a:schemeClr>
                </a:solidFill>
              </a:rPr>
              <a:t>Aikataulu</a:t>
            </a:r>
          </a:p>
        </p:txBody>
      </p:sp>
      <p:sp>
        <p:nvSpPr>
          <p:cNvPr id="25602" name="Sisällön paikkamerkki 2"/>
          <p:cNvSpPr>
            <a:spLocks noGrp="1"/>
          </p:cNvSpPr>
          <p:nvPr>
            <p:ph idx="1"/>
          </p:nvPr>
        </p:nvSpPr>
        <p:spPr>
          <a:xfrm>
            <a:off x="928688" y="1571625"/>
            <a:ext cx="7175500" cy="3989388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fi-FI" sz="2400" dirty="0" smtClean="0"/>
              <a:t>1/2010 aihe-esittely </a:t>
            </a:r>
          </a:p>
          <a:p>
            <a:pPr>
              <a:buFont typeface="Arial" charset="0"/>
              <a:buChar char="•"/>
            </a:pPr>
            <a:r>
              <a:rPr lang="fi-FI" sz="2400" dirty="0" smtClean="0"/>
              <a:t>2-3/2010 teoriaan tutustuminen ja algoritmin implementointi</a:t>
            </a:r>
          </a:p>
          <a:p>
            <a:pPr>
              <a:buFont typeface="Arial" charset="0"/>
              <a:buChar char="•"/>
            </a:pPr>
            <a:r>
              <a:rPr lang="fi-FI" sz="2400" dirty="0" smtClean="0"/>
              <a:t>4/2010 testiajot</a:t>
            </a:r>
          </a:p>
          <a:p>
            <a:pPr>
              <a:buFont typeface="Arial" charset="0"/>
              <a:buChar char="•"/>
            </a:pPr>
            <a:r>
              <a:rPr lang="fi-FI" sz="2400" dirty="0" smtClean="0"/>
              <a:t>5-6/2010 kandidaatintyön kirjoitus</a:t>
            </a:r>
          </a:p>
          <a:p>
            <a:pPr>
              <a:buFont typeface="Arial" charset="0"/>
              <a:buChar char="•"/>
            </a:pPr>
            <a:r>
              <a:rPr lang="fi-FI" sz="2400" dirty="0" smtClean="0"/>
              <a:t>7/2010 Työ valmis palautettavaksi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173913" cy="1082675"/>
          </a:xfrm>
        </p:spPr>
        <p:txBody>
          <a:bodyPr/>
          <a:lstStyle/>
          <a:p>
            <a:r>
              <a:rPr lang="fi-FI" sz="3600" smtClean="0">
                <a:solidFill>
                  <a:srgbClr val="0235AD"/>
                </a:solidFill>
              </a:rPr>
              <a:t>Monitavoitteinen optimointitehtävä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928688" y="1714500"/>
            <a:ext cx="7358062" cy="3989388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fi-FI" sz="2400" smtClean="0"/>
              <a:t>Useita tavoitteita</a:t>
            </a:r>
          </a:p>
          <a:p>
            <a:pPr>
              <a:buFont typeface="Arial" charset="0"/>
              <a:buChar char="•"/>
            </a:pPr>
            <a:r>
              <a:rPr lang="fi-FI" sz="2400" smtClean="0"/>
              <a:t>Ei yksittäistä optimiratkaisua</a:t>
            </a:r>
          </a:p>
          <a:p>
            <a:pPr>
              <a:buFont typeface="Arial" charset="0"/>
              <a:buChar char="•"/>
            </a:pPr>
            <a:r>
              <a:rPr lang="fi-FI" sz="2400" smtClean="0"/>
              <a:t>Tehtävänä löytää ei-dominoidut ratkaisut</a:t>
            </a:r>
          </a:p>
          <a:p>
            <a:pPr lvl="1">
              <a:buFont typeface="Arial" charset="0"/>
              <a:buChar char="•"/>
            </a:pPr>
            <a:r>
              <a:rPr lang="fi-FI" sz="2000" smtClean="0"/>
              <a:t>Ratkaisu on dominoitu, jos jokin muu ratkaisu saavuttaa paremman arvon jokaisella kohdefunktiolla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88" y="357188"/>
            <a:ext cx="7173912" cy="1082675"/>
          </a:xfrm>
        </p:spPr>
        <p:txBody>
          <a:bodyPr/>
          <a:lstStyle/>
          <a:p>
            <a:r>
              <a:rPr lang="fi-FI" sz="3200" smtClean="0">
                <a:solidFill>
                  <a:srgbClr val="0235AD"/>
                </a:solidFill>
              </a:rPr>
              <a:t>Monitavoitteinen optimointi epävarmuuden vallitessa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fi-FI" sz="2400" dirty="0" smtClean="0"/>
              <a:t>Kohdefunktion toistettu evaluointi tuottaa erilaisia realisaatioita</a:t>
            </a:r>
          </a:p>
          <a:p>
            <a:pPr>
              <a:buFont typeface="Arial" charset="0"/>
              <a:buChar char="•"/>
            </a:pPr>
            <a:r>
              <a:rPr lang="fi-FI" sz="2400" dirty="0" smtClean="0"/>
              <a:t>Dominanssi ei yksikäsitteistä</a:t>
            </a:r>
          </a:p>
          <a:p>
            <a:pPr lvl="1">
              <a:buFont typeface="Arial" charset="0"/>
              <a:buChar char="•"/>
            </a:pPr>
            <a:r>
              <a:rPr lang="fi-FI" sz="2000" dirty="0" smtClean="0"/>
              <a:t>Todennäköisyys, että vaihtoehto j dominoi vaihtoehtoa i</a:t>
            </a:r>
          </a:p>
          <a:p>
            <a:pPr>
              <a:buFont typeface="Arial" charset="0"/>
              <a:buChar char="•"/>
            </a:pPr>
            <a:r>
              <a:rPr lang="fi-FI" sz="2400" dirty="0" smtClean="0"/>
              <a:t>Ongelmat</a:t>
            </a:r>
          </a:p>
          <a:p>
            <a:pPr lvl="1">
              <a:buFont typeface="Arial" charset="0"/>
              <a:buChar char="•"/>
            </a:pPr>
            <a:r>
              <a:rPr lang="fi-FI" sz="2000" dirty="0" smtClean="0"/>
              <a:t>Epävarmuus heikentää ratkaisualgoritmin toimintaa</a:t>
            </a:r>
          </a:p>
          <a:p>
            <a:pPr lvl="1">
              <a:buFont typeface="Arial" charset="0"/>
              <a:buChar char="•"/>
            </a:pPr>
            <a:r>
              <a:rPr lang="fi-FI" sz="2000" dirty="0" smtClean="0"/>
              <a:t>Epävarmuuden huomiointi esim. </a:t>
            </a:r>
            <a:r>
              <a:rPr lang="fi-FI" sz="2000" dirty="0" err="1" smtClean="0"/>
              <a:t>keskiarvoistamalla</a:t>
            </a:r>
            <a:r>
              <a:rPr lang="fi-FI" sz="2000" dirty="0" smtClean="0"/>
              <a:t> usean </a:t>
            </a:r>
            <a:r>
              <a:rPr lang="fi-FI" sz="2000" dirty="0" err="1" smtClean="0"/>
              <a:t>evaluaation</a:t>
            </a:r>
            <a:r>
              <a:rPr lang="fi-FI" sz="2000" dirty="0" smtClean="0"/>
              <a:t> tulos lisää laskenta-aikaa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173913" cy="1082675"/>
          </a:xfrm>
        </p:spPr>
        <p:txBody>
          <a:bodyPr/>
          <a:lstStyle/>
          <a:p>
            <a:pPr>
              <a:defRPr/>
            </a:pPr>
            <a:r>
              <a:rPr lang="fi-FI" sz="3200" dirty="0" smtClean="0">
                <a:solidFill>
                  <a:schemeClr val="accent1">
                    <a:lumMod val="50000"/>
                  </a:schemeClr>
                </a:solidFill>
              </a:rPr>
              <a:t>Ratkaiseminen</a:t>
            </a:r>
            <a:endParaRPr lang="fi-FI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928688" y="1428750"/>
            <a:ext cx="7429500" cy="3989388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fi-FI" sz="2400" smtClean="0"/>
              <a:t>Evoluutioalgoritmit deterministisissä tapauksissa</a:t>
            </a:r>
          </a:p>
          <a:p>
            <a:pPr>
              <a:buFont typeface="Arial" charset="0"/>
              <a:buChar char="•"/>
            </a:pPr>
            <a:r>
              <a:rPr lang="fi-FI" sz="2400" smtClean="0"/>
              <a:t>Epävarmaan tapaukseen vähän algoritmeja</a:t>
            </a:r>
          </a:p>
          <a:p>
            <a:pPr>
              <a:buFont typeface="Arial" charset="0"/>
              <a:buChar char="•"/>
            </a:pPr>
            <a:r>
              <a:rPr lang="fi-FI" sz="2400" smtClean="0"/>
              <a:t>Lee et al. (2008) , integrated MOEA</a:t>
            </a:r>
            <a:endParaRPr lang="fi-FI" sz="2000" smtClean="0"/>
          </a:p>
          <a:p>
            <a:pPr lvl="1">
              <a:buFont typeface="Arial" charset="0"/>
              <a:buChar char="•"/>
            </a:pPr>
            <a:r>
              <a:rPr lang="fi-FI" sz="2000" smtClean="0"/>
              <a:t>MOEA (multiobjective evolutionary algorithm) </a:t>
            </a:r>
          </a:p>
          <a:p>
            <a:pPr lvl="2"/>
            <a:r>
              <a:rPr lang="fi-FI" sz="1800" smtClean="0"/>
              <a:t>Algoritmi, joka hyödyntää evolutiivista hakua epävarmaan monitavoitteiseen ongelmaan </a:t>
            </a:r>
          </a:p>
          <a:p>
            <a:pPr lvl="1">
              <a:buFont typeface="Arial" charset="0"/>
              <a:buChar char="•"/>
            </a:pPr>
            <a:r>
              <a:rPr lang="fi-FI" sz="2000" smtClean="0"/>
              <a:t>MOCBA (multiobjective computing budget allocation)</a:t>
            </a:r>
          </a:p>
          <a:p>
            <a:pPr lvl="2"/>
            <a:r>
              <a:rPr lang="fi-FI" sz="1800" smtClean="0"/>
              <a:t>Allokoi ratkaisujen evaluointiin käytettävää laskenta-aikaa </a:t>
            </a:r>
          </a:p>
          <a:p>
            <a:pPr lvl="2"/>
            <a:r>
              <a:rPr lang="fi-FI" sz="1800" smtClean="0"/>
              <a:t>Lupaavat ratkaisut evaluoidaan tarkemmin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2143125" y="357188"/>
            <a:ext cx="3143250" cy="584200"/>
          </a:xfrm>
        </p:spPr>
        <p:txBody>
          <a:bodyPr/>
          <a:lstStyle/>
          <a:p>
            <a:pPr>
              <a:defRPr/>
            </a:pPr>
            <a:r>
              <a:rPr lang="fi-FI" sz="2800" b="0" dirty="0" err="1" smtClean="0">
                <a:solidFill>
                  <a:schemeClr val="accent1">
                    <a:lumMod val="50000"/>
                  </a:schemeClr>
                </a:solidFill>
              </a:rPr>
              <a:t>Integrated</a:t>
            </a:r>
            <a:r>
              <a:rPr lang="fi-FI" sz="2800" b="0" dirty="0" smtClean="0">
                <a:solidFill>
                  <a:schemeClr val="accent1">
                    <a:lumMod val="50000"/>
                  </a:schemeClr>
                </a:solidFill>
              </a:rPr>
              <a:t> MOEA </a:t>
            </a:r>
          </a:p>
        </p:txBody>
      </p:sp>
      <p:sp>
        <p:nvSpPr>
          <p:cNvPr id="19458" name="Sisällön paikkamerkki 8"/>
          <p:cNvSpPr>
            <a:spLocks noGrp="1"/>
          </p:cNvSpPr>
          <p:nvPr>
            <p:ph idx="1"/>
          </p:nvPr>
        </p:nvSpPr>
        <p:spPr>
          <a:xfrm>
            <a:off x="3714750" y="1374775"/>
            <a:ext cx="4972050" cy="4554538"/>
          </a:xfrm>
        </p:spPr>
        <p:txBody>
          <a:bodyPr/>
          <a:lstStyle/>
          <a:p>
            <a:pPr marL="342900" indent="-342900">
              <a:buFont typeface="Arial" charset="0"/>
              <a:buAutoNum type="arabicPeriod"/>
            </a:pPr>
            <a:r>
              <a:rPr lang="fi-FI" sz="1600" dirty="0" smtClean="0"/>
              <a:t>Satunnainen alkupopulaatio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fi-FI" sz="1600" dirty="0" err="1" smtClean="0"/>
              <a:t>Fitness</a:t>
            </a:r>
            <a:r>
              <a:rPr lang="fi-FI" sz="1600" dirty="0" smtClean="0"/>
              <a:t> </a:t>
            </a:r>
            <a:r>
              <a:rPr lang="fi-FI" sz="1600" dirty="0" err="1" smtClean="0"/>
              <a:t>evaluation</a:t>
            </a:r>
            <a:r>
              <a:rPr lang="fi-FI" sz="1600" dirty="0" smtClean="0"/>
              <a:t> = todennäköisyys kuinka ei- dominoitu ratkaisu on, hyvyyden mitta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fi-FI" sz="1600" dirty="0" smtClean="0"/>
              <a:t>MOCBA ja simulointi lupaavien ratkaisujen tarkempaan laskemiseen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fi-FI" sz="1600" dirty="0" smtClean="0"/>
              <a:t>Elite </a:t>
            </a:r>
            <a:r>
              <a:rPr lang="fi-FI" sz="1600" dirty="0" err="1" smtClean="0"/>
              <a:t>population</a:t>
            </a:r>
            <a:r>
              <a:rPr lang="fi-FI" sz="1600" dirty="0" smtClean="0"/>
              <a:t> = </a:t>
            </a:r>
            <a:r>
              <a:rPr lang="fi-FI" sz="1600" dirty="0" err="1" smtClean="0"/>
              <a:t>pareto-optimaaliset</a:t>
            </a:r>
            <a:r>
              <a:rPr lang="fi-FI" sz="1600" dirty="0" smtClean="0"/>
              <a:t> ratkaisut, päivitetään joka kierroksella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fi-FI" sz="1600" dirty="0" smtClean="0"/>
              <a:t>Uusi populaatio evolutiivisesti + mutaatiot</a:t>
            </a:r>
          </a:p>
          <a:p>
            <a:pPr lvl="1">
              <a:buFont typeface="Arial" charset="0"/>
              <a:buChar char="•"/>
            </a:pPr>
            <a:r>
              <a:rPr lang="fi-FI" sz="1200" dirty="0" err="1" smtClean="0"/>
              <a:t>Tournament</a:t>
            </a:r>
            <a:r>
              <a:rPr lang="fi-FI" sz="1200" dirty="0" smtClean="0"/>
              <a:t> </a:t>
            </a:r>
            <a:r>
              <a:rPr lang="fi-FI" sz="1200" dirty="0" err="1" smtClean="0"/>
              <a:t>selection</a:t>
            </a:r>
            <a:endParaRPr lang="fi-FI" sz="1200" dirty="0" smtClean="0"/>
          </a:p>
          <a:p>
            <a:pPr lvl="1">
              <a:buFont typeface="Arial" charset="0"/>
              <a:buChar char="•"/>
            </a:pPr>
            <a:r>
              <a:rPr lang="fi-FI" sz="1200" dirty="0" err="1" smtClean="0"/>
              <a:t>Crossover</a:t>
            </a:r>
            <a:endParaRPr lang="fi-FI" sz="1200" dirty="0" smtClean="0"/>
          </a:p>
          <a:p>
            <a:pPr marL="342900" indent="-342900">
              <a:buFont typeface="Arial" charset="0"/>
              <a:buAutoNum type="arabicPeriod"/>
            </a:pPr>
            <a:r>
              <a:rPr lang="fi-FI" sz="1600" dirty="0" smtClean="0"/>
              <a:t>Terminointi kun ei lisätä uusia vaihtoehtoja eliitti joukkoon tai tarpeeksi sukupolvia iteroitu </a:t>
            </a:r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928688"/>
            <a:ext cx="3536950" cy="48577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88" y="401638"/>
            <a:ext cx="7173912" cy="1082675"/>
          </a:xfrm>
        </p:spPr>
        <p:txBody>
          <a:bodyPr/>
          <a:lstStyle/>
          <a:p>
            <a:r>
              <a:rPr lang="fi-FI" sz="3200" smtClean="0">
                <a:solidFill>
                  <a:srgbClr val="0235AD"/>
                </a:solidFill>
              </a:rPr>
              <a:t>Työn tavoite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1000125" y="1643063"/>
            <a:ext cx="7286625" cy="3989387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fi-FI" sz="2400" dirty="0" smtClean="0"/>
              <a:t>Tutkia viitteessä Lee at al. (2008) esitetyn algoritmin soveltuvuutta epävarmassa </a:t>
            </a:r>
            <a:r>
              <a:rPr lang="fi-FI" sz="2400" dirty="0" err="1" smtClean="0"/>
              <a:t>monitavoiteoptimoinnissa</a:t>
            </a:r>
            <a:endParaRPr lang="fi-FI" sz="2400" dirty="0" smtClean="0"/>
          </a:p>
          <a:p>
            <a:pPr lvl="1">
              <a:buFont typeface="Arial" charset="0"/>
              <a:buChar char="•"/>
            </a:pPr>
            <a:r>
              <a:rPr lang="fi-FI" sz="2000" dirty="0" smtClean="0"/>
              <a:t>Eräs ainoista kyseiseen tarkoitukseen kehitetyistä menetelmistä</a:t>
            </a:r>
          </a:p>
          <a:p>
            <a:pPr lvl="1">
              <a:buFont typeface="Arial" charset="0"/>
              <a:buChar char="•"/>
            </a:pPr>
            <a:r>
              <a:rPr lang="fi-FI" sz="2000" dirty="0" smtClean="0"/>
              <a:t>Ei ole testattu viitteessä esitetyn käytännön ongelman ulkopuolella</a:t>
            </a:r>
          </a:p>
          <a:p>
            <a:pPr lvl="1">
              <a:buFont typeface="Arial" charset="0"/>
              <a:buChar char="•"/>
            </a:pPr>
            <a:r>
              <a:rPr lang="fi-FI" sz="2000" dirty="0" smtClean="0"/>
              <a:t>Antaa referenssi-informaatiota uusien algoritmien kehitykseen</a:t>
            </a:r>
          </a:p>
          <a:p>
            <a:pPr>
              <a:buFont typeface="Arial" charset="0"/>
              <a:buChar char="•"/>
            </a:pPr>
            <a:endParaRPr lang="fi-FI" sz="2400" dirty="0" smtClean="0"/>
          </a:p>
          <a:p>
            <a:pPr>
              <a:buFont typeface="Arial" charset="0"/>
              <a:buChar char="•"/>
            </a:pPr>
            <a:endParaRPr lang="fi-FI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28688" y="330200"/>
            <a:ext cx="7173912" cy="1082675"/>
          </a:xfrm>
        </p:spPr>
        <p:txBody>
          <a:bodyPr/>
          <a:lstStyle/>
          <a:p>
            <a:pPr>
              <a:defRPr/>
            </a:pPr>
            <a:r>
              <a:rPr lang="fi-FI" sz="3200" dirty="0" smtClean="0">
                <a:solidFill>
                  <a:schemeClr val="accent1">
                    <a:lumMod val="50000"/>
                  </a:schemeClr>
                </a:solidFill>
              </a:rPr>
              <a:t>Menetelmät</a:t>
            </a:r>
            <a:endParaRPr lang="fi-FI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4294967295"/>
          </p:nvPr>
        </p:nvSpPr>
        <p:spPr>
          <a:xfrm>
            <a:off x="684213" y="1643063"/>
            <a:ext cx="8135937" cy="3989387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fi-FI" sz="2400" dirty="0" smtClean="0"/>
              <a:t>Hyödynnetään yleisesti sovellettuja </a:t>
            </a:r>
            <a:r>
              <a:rPr lang="fi-FI" sz="2400" dirty="0" err="1" smtClean="0"/>
              <a:t>monitavoiteoptimoinnin</a:t>
            </a:r>
            <a:r>
              <a:rPr lang="fi-FI" sz="2400" dirty="0" smtClean="0"/>
              <a:t> testiongelmia (</a:t>
            </a:r>
            <a:r>
              <a:rPr lang="fi-FI" sz="2400" dirty="0" err="1" smtClean="0"/>
              <a:t>Goh&amp;Tan</a:t>
            </a:r>
            <a:r>
              <a:rPr lang="fi-FI" sz="2400" dirty="0" smtClean="0"/>
              <a:t>, 2007)</a:t>
            </a:r>
          </a:p>
          <a:p>
            <a:pPr lvl="1">
              <a:buFont typeface="Arial" charset="0"/>
              <a:buChar char="•"/>
            </a:pPr>
            <a:r>
              <a:rPr lang="fi-FI" sz="2000" dirty="0" smtClean="0"/>
              <a:t>Epävarmuus lisäämällä kohdefunktioihin </a:t>
            </a:r>
            <a:r>
              <a:rPr lang="fi-FI" sz="2000" dirty="0" smtClean="0"/>
              <a:t>normaalijakautunutta </a:t>
            </a:r>
            <a:r>
              <a:rPr lang="fi-FI" sz="2000" dirty="0" smtClean="0"/>
              <a:t>kohinaa</a:t>
            </a:r>
          </a:p>
          <a:p>
            <a:pPr>
              <a:buFont typeface="Arial" charset="0"/>
              <a:buChar char="•"/>
            </a:pPr>
            <a:r>
              <a:rPr lang="fi-FI" sz="2400" dirty="0" smtClean="0"/>
              <a:t>Tehokkuusmittarit (</a:t>
            </a:r>
            <a:r>
              <a:rPr lang="fi-FI" sz="2400" dirty="0" err="1" smtClean="0"/>
              <a:t>Goh&amp;Tan</a:t>
            </a:r>
            <a:r>
              <a:rPr lang="fi-FI" sz="2400" dirty="0" smtClean="0"/>
              <a:t>, 2007)</a:t>
            </a:r>
          </a:p>
          <a:p>
            <a:pPr lvl="1">
              <a:buFont typeface="Arial" charset="0"/>
              <a:buChar char="•"/>
            </a:pPr>
            <a:r>
              <a:rPr lang="fi-FI" sz="2000" dirty="0" smtClean="0"/>
              <a:t>Kuinka lähelle todellista </a:t>
            </a:r>
            <a:r>
              <a:rPr lang="fi-FI" sz="2000" dirty="0" err="1" smtClean="0"/>
              <a:t>paretopintaa</a:t>
            </a:r>
            <a:r>
              <a:rPr lang="fi-FI" sz="2000" dirty="0" smtClean="0"/>
              <a:t> päästään?</a:t>
            </a:r>
          </a:p>
          <a:p>
            <a:pPr lvl="1">
              <a:buFont typeface="Arial" charset="0"/>
              <a:buChar char="•"/>
            </a:pPr>
            <a:r>
              <a:rPr lang="fi-FI" sz="2000" dirty="0" smtClean="0"/>
              <a:t>Kuinka tasaisesti ratkaisut ovat levinneet?</a:t>
            </a:r>
          </a:p>
          <a:p>
            <a:pPr lvl="1">
              <a:buFont typeface="Arial" charset="0"/>
              <a:buChar char="•"/>
            </a:pPr>
            <a:r>
              <a:rPr lang="fi-FI" sz="2000" dirty="0" smtClean="0"/>
              <a:t>Kuinka hyvin ratkaisut kattavat todellisen </a:t>
            </a:r>
            <a:r>
              <a:rPr lang="fi-FI" sz="2000" dirty="0" err="1" smtClean="0"/>
              <a:t>paretopinnan</a:t>
            </a:r>
            <a:r>
              <a:rPr lang="fi-FI" sz="2000" dirty="0" smtClean="0"/>
              <a:t>?</a:t>
            </a:r>
          </a:p>
          <a:p>
            <a:pPr>
              <a:buFont typeface="Arial" charset="0"/>
              <a:buChar char="•"/>
            </a:pPr>
            <a:r>
              <a:rPr lang="fi-FI" sz="2400" dirty="0" smtClean="0"/>
              <a:t>Algoritmi toteutetaan </a:t>
            </a:r>
            <a:r>
              <a:rPr lang="fi-FI" sz="2400" dirty="0" err="1" smtClean="0"/>
              <a:t>Matlabilla</a:t>
            </a:r>
            <a:endParaRPr lang="fi-FI" sz="2400" dirty="0" smtClean="0"/>
          </a:p>
          <a:p>
            <a:pPr>
              <a:buFont typeface="Arial" charset="0"/>
              <a:buChar char="•"/>
            </a:pPr>
            <a:endParaRPr lang="fi-FI" sz="2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25" y="357188"/>
            <a:ext cx="7173913" cy="1082675"/>
          </a:xfrm>
        </p:spPr>
        <p:txBody>
          <a:bodyPr/>
          <a:lstStyle/>
          <a:p>
            <a:pPr>
              <a:defRPr/>
            </a:pPr>
            <a:r>
              <a:rPr lang="fi-FI" sz="3200" dirty="0" smtClean="0">
                <a:solidFill>
                  <a:schemeClr val="accent1">
                    <a:lumMod val="50000"/>
                  </a:schemeClr>
                </a:solidFill>
              </a:rPr>
              <a:t>Rajaukset</a:t>
            </a:r>
            <a:endParaRPr lang="fi-FI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928688" y="1714500"/>
            <a:ext cx="7175500" cy="3989388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fi-FI" sz="2400" dirty="0" smtClean="0"/>
              <a:t>Vertaillaan algoritmin toimintaa tapaukseen, jossa ei käytetä laskenta-ajan allokointia</a:t>
            </a:r>
          </a:p>
          <a:p>
            <a:pPr lvl="1">
              <a:buFont typeface="Arial" charset="0"/>
              <a:buChar char="•"/>
            </a:pPr>
            <a:r>
              <a:rPr lang="fi-FI" sz="2000" dirty="0" err="1" smtClean="0"/>
              <a:t>Kvantifioi</a:t>
            </a:r>
            <a:r>
              <a:rPr lang="fi-FI" sz="2000" dirty="0" smtClean="0"/>
              <a:t> laskenta-ajan allokoinnista koituvan hyödyn</a:t>
            </a:r>
          </a:p>
          <a:p>
            <a:pPr>
              <a:buFont typeface="Arial" charset="0"/>
              <a:buChar char="•"/>
            </a:pPr>
            <a:r>
              <a:rPr lang="fi-FI" sz="2400" dirty="0" smtClean="0"/>
              <a:t>Ei toisteta </a:t>
            </a:r>
            <a:r>
              <a:rPr lang="fi-FI" sz="2400" dirty="0" smtClean="0"/>
              <a:t>testejä </a:t>
            </a:r>
            <a:r>
              <a:rPr lang="fi-FI" sz="2400" dirty="0" smtClean="0"/>
              <a:t>muille algoritmeille</a:t>
            </a:r>
          </a:p>
          <a:p>
            <a:pPr lvl="1">
              <a:buFont typeface="Arial" charset="0"/>
              <a:buChar char="•"/>
            </a:pPr>
            <a:r>
              <a:rPr lang="fi-FI" sz="2000" dirty="0" smtClean="0"/>
              <a:t>Tulokset löydettävissä kirjallisuudesta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57250" y="357188"/>
            <a:ext cx="7173913" cy="1082675"/>
          </a:xfrm>
        </p:spPr>
        <p:txBody>
          <a:bodyPr/>
          <a:lstStyle/>
          <a:p>
            <a:r>
              <a:rPr lang="fi-FI" sz="3200" smtClean="0">
                <a:solidFill>
                  <a:srgbClr val="0235AD"/>
                </a:solidFill>
              </a:rPr>
              <a:t>Viitteet</a:t>
            </a:r>
          </a:p>
        </p:txBody>
      </p:sp>
      <p:sp>
        <p:nvSpPr>
          <p:cNvPr id="23554" name="Sisällön paikkamerkki 2"/>
          <p:cNvSpPr>
            <a:spLocks noGrp="1"/>
          </p:cNvSpPr>
          <p:nvPr>
            <p:ph idx="1"/>
          </p:nvPr>
        </p:nvSpPr>
        <p:spPr>
          <a:xfrm>
            <a:off x="857250" y="1500188"/>
            <a:ext cx="8072438" cy="3989387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GB" sz="2000" smtClean="0"/>
              <a:t>Lee, L. H., E. P. Chew, S. Teng, and Y. Chen: Multi-Objective Simulation-Based Evolutionary Algorithm for an Aircraft Spare Parts Allocation Problem, </a:t>
            </a:r>
            <a:r>
              <a:rPr lang="en-GB" sz="2000" i="1" smtClean="0"/>
              <a:t>European Journal of Operational Research</a:t>
            </a:r>
            <a:r>
              <a:rPr lang="en-GB" sz="2000" smtClean="0"/>
              <a:t>, Vol. 189, 2008, pp. 476-491</a:t>
            </a:r>
          </a:p>
          <a:p>
            <a:pPr>
              <a:buFont typeface="Arial" charset="0"/>
              <a:buChar char="•"/>
            </a:pPr>
            <a:r>
              <a:rPr lang="en-GB" sz="2000" smtClean="0"/>
              <a:t>C. K. Goh and K. C. Tan: An Investigation on Noisy Environments in Evolutionary Multiobjective Optimization, </a:t>
            </a:r>
            <a:r>
              <a:rPr lang="en-GB" sz="2000" i="1" smtClean="0"/>
              <a:t>IEEE Transactions on Evolutionary Computation, </a:t>
            </a:r>
            <a:r>
              <a:rPr lang="en-GB" sz="2000" smtClean="0"/>
              <a:t>Vol. 11, No. 3, June 2007</a:t>
            </a:r>
            <a:r>
              <a:rPr lang="en-GB" sz="2000" i="1" smtClean="0"/>
              <a:t> </a:t>
            </a:r>
            <a:endParaRPr lang="fi-FI" sz="20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bra5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labra5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abra5.pp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ra5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bra5.pp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ra5.pp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ra5.pp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ra5.pp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ra5.pp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p:\win30\winutil\powerpnt\template\labra\labra5.ppt</Template>
  <TotalTime>1490415030</TotalTime>
  <Pages>1</Pages>
  <Words>381</Words>
  <Application>Microsoft Office PowerPoint</Application>
  <PresentationFormat>On-screen Show (4:3)</PresentationFormat>
  <Paragraphs>63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Times New Roman</vt:lpstr>
      <vt:lpstr>Arial</vt:lpstr>
      <vt:lpstr>Wingdings</vt:lpstr>
      <vt:lpstr>labra5</vt:lpstr>
      <vt:lpstr> Monitavoitteiseen optimointiin soveltuvan evoluutioalgoritmin tarkastelu  (Aihe-esittely)</vt:lpstr>
      <vt:lpstr>Monitavoitteinen optimointitehtävä</vt:lpstr>
      <vt:lpstr>Monitavoitteinen optimointi epävarmuuden vallitessa</vt:lpstr>
      <vt:lpstr>Ratkaiseminen</vt:lpstr>
      <vt:lpstr>Integrated MOEA </vt:lpstr>
      <vt:lpstr>Työn tavoite</vt:lpstr>
      <vt:lpstr>Menetelmät</vt:lpstr>
      <vt:lpstr>Rajaukset</vt:lpstr>
      <vt:lpstr>Viitteet</vt:lpstr>
      <vt:lpstr>Aikataulu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Mika Räsänen</dc:creator>
  <cp:lastModifiedBy>alevo</cp:lastModifiedBy>
  <cp:revision>1346190304</cp:revision>
  <cp:lastPrinted>1601-01-01T00:00:00Z</cp:lastPrinted>
  <dcterms:created xsi:type="dcterms:W3CDTF">1998-01-21T12:13:06Z</dcterms:created>
  <dcterms:modified xsi:type="dcterms:W3CDTF">2010-02-03T10:29:45Z</dcterms:modified>
</cp:coreProperties>
</file>