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6" r:id="rId3"/>
    <p:sldId id="269" r:id="rId4"/>
    <p:sldId id="271" r:id="rId5"/>
    <p:sldId id="272" r:id="rId6"/>
    <p:sldId id="270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fi-FI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928B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23" d="100"/>
          <a:sy n="123" d="100"/>
        </p:scale>
        <p:origin x="-128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77B198-48B9-47C9-ACDC-FBD68E265D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6929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A46292-57F7-48A6-A8D5-7A32BA15B0C1}" type="slidenum">
              <a:rPr lang="fi-FI" altLang="en-US"/>
              <a:pPr/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4022096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16CA31AC-7971-42C7-BF15-94DE2F76E1DD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4989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24F99-F480-4838-8E7F-62DFB7433CAC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2DA353-A85E-4167-BB9B-01A8ADAA1123}" type="slidenum">
              <a:rPr lang="fi-FI" altLang="en-US"/>
              <a:pPr/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57733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5FE8D-332A-427A-9BCF-D41409488809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5D14B1-A0D6-43B6-B8F8-374442B289C2}" type="slidenum">
              <a:rPr lang="fi-FI" altLang="en-US"/>
              <a:pPr/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1010900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7E3BE-1222-4D93-A89A-260AEF25121C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FA5811-771F-418D-96CC-07026A87EBB3}" type="slidenum">
              <a:rPr lang="fi-FI" altLang="en-US"/>
              <a:pPr/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228622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9E5C3-FEDC-4613-8E21-5250CE684EEA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A1A6C1-100A-48DA-BE15-022D7253724E}" type="slidenum">
              <a:rPr lang="fi-FI" altLang="en-US"/>
              <a:pPr/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202248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90B2F-5377-41A7-9F62-16F03F4B2E6A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3C52B5-64FD-4BDC-8D8C-B5AB0A0AC03F}" type="slidenum">
              <a:rPr lang="fi-FI" altLang="en-US"/>
              <a:pPr/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172089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69E5E-1001-4646-AB54-00D3310BC42F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28FB0B-78DA-4001-9E56-E32CEE4F130B}" type="slidenum">
              <a:rPr lang="fi-FI" altLang="en-US"/>
              <a:pPr/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135723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B4BE5-8872-4EC8-AF54-8B623EC860AD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8F63BA-63CE-4D75-8AAA-FEC792C24EFE}" type="slidenum">
              <a:rPr lang="fi-FI" altLang="en-US"/>
              <a:pPr/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456558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B11A8-AA0E-43FA-94F2-9BB40336C606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93ECAE-B026-4523-852C-7BA7B205E7EE}" type="slidenum">
              <a:rPr lang="fi-FI" altLang="en-US"/>
              <a:pPr/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121049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A8F7F-23BA-472D-86DF-FB55345BC18E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92825A-F71A-4F84-849F-46C3FFC64015}" type="slidenum">
              <a:rPr lang="fi-FI" altLang="en-US"/>
              <a:pPr/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184819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DC7D-078C-4670-A477-57E9600098C5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EB7C6F-657D-4D18-902D-F6C4D031B775}" type="slidenum">
              <a:rPr lang="fi-FI" altLang="en-US"/>
              <a:pPr/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222212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fi-FI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fi-FI" altLang="en-US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fld id="{BB402AE8-6BAC-4B5D-A746-F4EBAE18818E}" type="datetime1">
              <a:rPr lang="en-US"/>
              <a:pPr>
                <a:defRPr/>
              </a:pPr>
              <a:t>2/19/2015</a:t>
            </a:fld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fld id="{CB97946B-239A-43BF-B815-995749D10F8B}" type="slidenum">
              <a:rPr lang="fi-FI" altLang="en-US"/>
              <a:pPr/>
              <a:t>‹#›</a:t>
            </a:fld>
            <a:endParaRPr lang="fi-FI" alt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033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4" r:id="rId2"/>
    <p:sldLayoutId id="2147483823" r:id="rId3"/>
    <p:sldLayoutId id="2147483822" r:id="rId4"/>
    <p:sldLayoutId id="2147483821" r:id="rId5"/>
    <p:sldLayoutId id="2147483820" r:id="rId6"/>
    <p:sldLayoutId id="2147483819" r:id="rId7"/>
    <p:sldLayoutId id="2147483818" r:id="rId8"/>
    <p:sldLayoutId id="2147483817" r:id="rId9"/>
    <p:sldLayoutId id="2147483816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en-US" sz="3200" dirty="0" smtClean="0"/>
              <a:t>Suomen </a:t>
            </a:r>
            <a:r>
              <a:rPr lang="fi-FI" altLang="en-US" sz="3200" smtClean="0"/>
              <a:t>rautatieverkoston robustisuus</a:t>
            </a:r>
            <a:r>
              <a:rPr lang="fi-FI" altLang="en-US" sz="3200" dirty="0" smtClean="0"/>
              <a:t/>
            </a:r>
            <a:br>
              <a:rPr lang="fi-FI" altLang="en-US" sz="3200" dirty="0" smtClean="0"/>
            </a:br>
            <a:r>
              <a:rPr lang="fi-FI" altLang="en-US" sz="3200" dirty="0" smtClean="0"/>
              <a:t>(aihe-esittely)</a:t>
            </a:r>
            <a:endParaRPr lang="en-US" altLang="en-US" sz="32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altLang="en-US" i="1" dirty="0" smtClean="0"/>
              <a:t>Samu Kilpinen</a:t>
            </a:r>
            <a:endParaRPr lang="en-US" altLang="en-US" i="1" dirty="0" smtClean="0"/>
          </a:p>
          <a:p>
            <a:pPr eaLnBrk="1" hangingPunct="1"/>
            <a:r>
              <a:rPr lang="fi-FI" altLang="en-US" i="1" dirty="0" smtClean="0"/>
              <a:t>23.02.2015</a:t>
            </a:r>
            <a:br>
              <a:rPr lang="fi-FI" altLang="en-US" i="1" dirty="0" smtClean="0"/>
            </a:br>
            <a:r>
              <a:rPr lang="fi-FI" altLang="en-US" dirty="0" smtClean="0"/>
              <a:t/>
            </a:r>
            <a:br>
              <a:rPr lang="fi-FI" altLang="en-US" dirty="0" smtClean="0"/>
            </a:br>
            <a:r>
              <a:rPr lang="fi-FI" altLang="en-US" dirty="0" smtClean="0"/>
              <a:t>Ohjaaja: </a:t>
            </a:r>
            <a:r>
              <a:rPr lang="fi-FI" altLang="en-US" i="1" dirty="0" smtClean="0"/>
              <a:t>Eeva Vilkkumaa</a:t>
            </a:r>
            <a:endParaRPr lang="fi-FI" altLang="en-US" dirty="0" smtClean="0"/>
          </a:p>
          <a:p>
            <a:pPr eaLnBrk="1" hangingPunct="1"/>
            <a:r>
              <a:rPr lang="fi-FI" altLang="en-US" dirty="0" smtClean="0"/>
              <a:t>Valvoja: </a:t>
            </a:r>
            <a:r>
              <a:rPr lang="fi-FI" altLang="en-US" i="1" dirty="0" smtClean="0"/>
              <a:t>Ahti Salo</a:t>
            </a:r>
            <a:endParaRPr lang="en-US" altLang="en-US" i="1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3850" y="5661025"/>
            <a:ext cx="6303963" cy="246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i-FI" sz="1000" dirty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Työn saa tallentaa ja julkistaa Aalto-yliopiston avoimilla verkkosivuilla. Muilta osin kaikki oikeudet pidätetään.</a:t>
            </a:r>
            <a:endParaRPr lang="en-US" sz="1000" dirty="0">
              <a:solidFill>
                <a:schemeClr val="accent3">
                  <a:lumMod val="5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Rautatieverkosto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7992888" cy="4135437"/>
          </a:xfrm>
        </p:spPr>
        <p:txBody>
          <a:bodyPr/>
          <a:lstStyle/>
          <a:p>
            <a:r>
              <a:rPr lang="fi-FI" smtClean="0"/>
              <a:t>Rautatie on erinomainen tapa kuljettaa suuria ihmis- ja hyödykemääriä</a:t>
            </a:r>
          </a:p>
          <a:p>
            <a:pPr lvl="1"/>
            <a:r>
              <a:rPr lang="fi-FI" smtClean="0"/>
              <a:t>Käyttöä </a:t>
            </a:r>
            <a:r>
              <a:rPr lang="fi-FI"/>
              <a:t>etenkin poikkeustilanteissa</a:t>
            </a:r>
          </a:p>
          <a:p>
            <a:pPr lvl="1"/>
            <a:endParaRPr lang="fi-FI" sz="1800" smtClean="0"/>
          </a:p>
          <a:p>
            <a:r>
              <a:rPr lang="fi-FI" smtClean="0"/>
              <a:t>Rautatieverkoston suorituskykyä voidaan mitata sen maksimikapasiteetilla</a:t>
            </a:r>
          </a:p>
          <a:p>
            <a:pPr lvl="1"/>
            <a:r>
              <a:rPr lang="fi-FI" smtClean="0"/>
              <a:t>Kuinka paljon matkustajia / hyödykkeitä verkon läpi voidaan enintään kuljettaa?</a:t>
            </a:r>
            <a:endParaRPr lang="fi-FI"/>
          </a:p>
          <a:p>
            <a:pPr lvl="1"/>
            <a:endParaRPr lang="fi-FI" sz="1600" smtClean="0"/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7965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Vikaantumiset rautatieverkostossa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4392488" cy="4135437"/>
          </a:xfrm>
        </p:spPr>
        <p:txBody>
          <a:bodyPr/>
          <a:lstStyle/>
          <a:p>
            <a:r>
              <a:rPr lang="fi-FI" sz="2000" dirty="0" smtClean="0"/>
              <a:t>Rautatieverkosto voidaan mallintaa verkkona, jossa solmut (asemat) on liitetty toisiinsa kaarilla (rataosuuksilla)</a:t>
            </a:r>
          </a:p>
          <a:p>
            <a:endParaRPr lang="fi-FI" sz="2000" dirty="0"/>
          </a:p>
          <a:p>
            <a:r>
              <a:rPr lang="fi-FI" sz="2000" dirty="0" smtClean="0"/>
              <a:t>Verkon solmut ja kaaret voivat vikaantua esim. sääolosuhteiden tai hyökkäyksen takia</a:t>
            </a:r>
            <a:endParaRPr lang="fi-FI" sz="2000" i="1" dirty="0"/>
          </a:p>
          <a:p>
            <a:endParaRPr lang="fi-FI" sz="2000" dirty="0"/>
          </a:p>
          <a:p>
            <a:r>
              <a:rPr lang="fi-FI" sz="2000" dirty="0"/>
              <a:t>On tärkeää tunnistaa ne verkon osat, joiden vikaantuminen alentaa verkon suorituskykyä eniten</a:t>
            </a:r>
          </a:p>
          <a:p>
            <a:endParaRPr lang="fi-FI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0909" y="1653656"/>
            <a:ext cx="3465389" cy="25202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50202" y="4173936"/>
            <a:ext cx="3526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400" i="1" smtClean="0"/>
              <a:t>Yhdysvaltojen ilmavoimille tehty mallinnus Neuvostoliiton rautatieverkostosta (Ford &amp; Fulkerson 1954)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709544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Maksimivirtaustehtävä 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en-US" sz="2000" dirty="0" smtClean="0"/>
              <a:t>Rautatieverkon maksimikapasiteetin määrittäminen voidaan muotoilla maksimivirtaustehtävänä</a:t>
            </a:r>
          </a:p>
          <a:p>
            <a:r>
              <a:rPr lang="fi-FI" altLang="en-US" sz="2000" dirty="0" smtClean="0"/>
              <a:t>Ongelmana etsiä mahdollisimman suuri virtaus lähteestä nieluun </a:t>
            </a:r>
            <a:r>
              <a:rPr lang="fi-FI" altLang="en-US" sz="2000" dirty="0" err="1" smtClean="0"/>
              <a:t>s.e</a:t>
            </a:r>
            <a:r>
              <a:rPr lang="fi-FI" altLang="en-US" sz="2000" dirty="0" smtClean="0"/>
              <a:t>. kapasiteetteja ei ylitetä</a:t>
            </a:r>
          </a:p>
          <a:p>
            <a:pPr marL="0" indent="0">
              <a:buNone/>
            </a:pPr>
            <a:r>
              <a:rPr lang="fi-FI" altLang="en-US" sz="1600" dirty="0" smtClean="0"/>
              <a:t>	</a:t>
            </a:r>
            <a:endParaRPr lang="fi-FI" altLang="en-US" sz="1600" i="1" dirty="0" smtClean="0"/>
          </a:p>
          <a:p>
            <a:pPr marL="0" indent="0">
              <a:buNone/>
            </a:pPr>
            <a:endParaRPr lang="fi-FI" altLang="en-US" dirty="0"/>
          </a:p>
          <a:p>
            <a:endParaRPr lang="fi-FI" dirty="0"/>
          </a:p>
        </p:txBody>
      </p:sp>
      <p:sp>
        <p:nvSpPr>
          <p:cNvPr id="4" name="Oval 3"/>
          <p:cNvSpPr/>
          <p:nvPr/>
        </p:nvSpPr>
        <p:spPr bwMode="auto">
          <a:xfrm>
            <a:off x="683568" y="4102554"/>
            <a:ext cx="504056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100" dirty="0" smtClean="0">
                <a:latin typeface="Arial" charset="0"/>
              </a:rPr>
              <a:t>Lähde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555776" y="3238458"/>
            <a:ext cx="504056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220072" y="4246570"/>
            <a:ext cx="504056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Nielu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3851920" y="5182674"/>
            <a:ext cx="504056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763688" y="5182674"/>
            <a:ext cx="504056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39455" y="3763867"/>
            <a:ext cx="57840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10/10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1237477" y="4136431"/>
            <a:ext cx="63241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30/40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603568" y="4615336"/>
            <a:ext cx="67225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20/20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3059832" y="3263186"/>
            <a:ext cx="72008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20/20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6157985" y="4320387"/>
            <a:ext cx="2398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dirty="0" smtClean="0"/>
              <a:t>Esimerkin maksimivirtaus on 60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4" idx="5"/>
            <a:endCxn id="8" idx="1"/>
          </p:cNvCxnSpPr>
          <p:nvPr/>
        </p:nvCxnSpPr>
        <p:spPr bwMode="auto">
          <a:xfrm>
            <a:off x="1113807" y="4532793"/>
            <a:ext cx="723698" cy="72369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Straight Arrow Connector 46"/>
          <p:cNvCxnSpPr>
            <a:stCxn id="8" idx="6"/>
            <a:endCxn id="7" idx="2"/>
          </p:cNvCxnSpPr>
          <p:nvPr/>
        </p:nvCxnSpPr>
        <p:spPr bwMode="auto">
          <a:xfrm>
            <a:off x="2267744" y="5434702"/>
            <a:ext cx="158417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Straight Arrow Connector 47"/>
          <p:cNvCxnSpPr>
            <a:stCxn id="4" idx="7"/>
            <a:endCxn id="5" idx="2"/>
          </p:cNvCxnSpPr>
          <p:nvPr/>
        </p:nvCxnSpPr>
        <p:spPr bwMode="auto">
          <a:xfrm flipV="1">
            <a:off x="1113807" y="3490486"/>
            <a:ext cx="1441969" cy="68588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9" name="Straight Arrow Connector 48"/>
          <p:cNvCxnSpPr>
            <a:stCxn id="7" idx="0"/>
            <a:endCxn id="5" idx="5"/>
          </p:cNvCxnSpPr>
          <p:nvPr/>
        </p:nvCxnSpPr>
        <p:spPr bwMode="auto">
          <a:xfrm flipH="1" flipV="1">
            <a:off x="2986015" y="3668697"/>
            <a:ext cx="1117933" cy="15139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Straight Arrow Connector 56"/>
          <p:cNvCxnSpPr>
            <a:stCxn id="4" idx="6"/>
            <a:endCxn id="7" idx="1"/>
          </p:cNvCxnSpPr>
          <p:nvPr/>
        </p:nvCxnSpPr>
        <p:spPr bwMode="auto">
          <a:xfrm>
            <a:off x="1187624" y="4354582"/>
            <a:ext cx="2738113" cy="90190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Straight Arrow Connector 59"/>
          <p:cNvCxnSpPr>
            <a:stCxn id="8" idx="7"/>
            <a:endCxn id="6" idx="2"/>
          </p:cNvCxnSpPr>
          <p:nvPr/>
        </p:nvCxnSpPr>
        <p:spPr bwMode="auto">
          <a:xfrm flipV="1">
            <a:off x="2193927" y="4498598"/>
            <a:ext cx="3026145" cy="7578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Straight Arrow Connector 62"/>
          <p:cNvCxnSpPr>
            <a:stCxn id="5" idx="6"/>
            <a:endCxn id="6" idx="1"/>
          </p:cNvCxnSpPr>
          <p:nvPr/>
        </p:nvCxnSpPr>
        <p:spPr bwMode="auto">
          <a:xfrm>
            <a:off x="3059832" y="3490486"/>
            <a:ext cx="2234057" cy="8299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4" name="Straight Arrow Connector 63"/>
          <p:cNvCxnSpPr>
            <a:stCxn id="7" idx="7"/>
            <a:endCxn id="6" idx="3"/>
          </p:cNvCxnSpPr>
          <p:nvPr/>
        </p:nvCxnSpPr>
        <p:spPr bwMode="auto">
          <a:xfrm flipV="1">
            <a:off x="4282159" y="4676809"/>
            <a:ext cx="1011730" cy="57968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869890" y="4888311"/>
            <a:ext cx="59908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20/30</a:t>
            </a:r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2413569" y="5163582"/>
            <a:ext cx="61612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0/40</a:t>
            </a:r>
            <a:endParaRPr lang="en-US" sz="1200" dirty="0"/>
          </a:p>
        </p:txBody>
      </p:sp>
      <p:sp>
        <p:nvSpPr>
          <p:cNvPr id="71" name="TextBox 70"/>
          <p:cNvSpPr txBox="1"/>
          <p:nvPr/>
        </p:nvSpPr>
        <p:spPr>
          <a:xfrm>
            <a:off x="3925737" y="4871512"/>
            <a:ext cx="60845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10/10</a:t>
            </a:r>
            <a:endParaRPr lang="en-US" sz="1200" dirty="0"/>
          </a:p>
        </p:txBody>
      </p:sp>
      <p:sp>
        <p:nvSpPr>
          <p:cNvPr id="72" name="TextBox 71"/>
          <p:cNvSpPr txBox="1"/>
          <p:nvPr/>
        </p:nvSpPr>
        <p:spPr>
          <a:xfrm>
            <a:off x="4377595" y="5163581"/>
            <a:ext cx="74032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20/20</a:t>
            </a:r>
            <a:endParaRPr lang="en-US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284276" y="3124381"/>
            <a:ext cx="155051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Virtaus maksimissa / kapasiteetti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59646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Vikaantumisten vaikutus suorituskykyyn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en-US" sz="2000" dirty="0" smtClean="0"/>
              <a:t>Tilanne mallinnetaan poistamalla vikaantuneet osat ja ratkaisemalla uuden tehtävän maksimivirtaus</a:t>
            </a:r>
          </a:p>
          <a:p>
            <a:pPr marL="0" indent="0">
              <a:buNone/>
            </a:pPr>
            <a:r>
              <a:rPr lang="fi-FI" altLang="en-US" sz="1600" dirty="0" smtClean="0"/>
              <a:t>	</a:t>
            </a:r>
            <a:endParaRPr lang="fi-FI" altLang="en-US" sz="1600" i="1" dirty="0" smtClean="0"/>
          </a:p>
          <a:p>
            <a:pPr marL="0" indent="0">
              <a:buNone/>
            </a:pPr>
            <a:endParaRPr lang="fi-FI" altLang="en-US" dirty="0"/>
          </a:p>
          <a:p>
            <a:endParaRPr lang="fi-FI" dirty="0"/>
          </a:p>
        </p:txBody>
      </p:sp>
      <p:sp>
        <p:nvSpPr>
          <p:cNvPr id="4" name="Oval 3"/>
          <p:cNvSpPr/>
          <p:nvPr/>
        </p:nvSpPr>
        <p:spPr bwMode="auto">
          <a:xfrm>
            <a:off x="683568" y="4102554"/>
            <a:ext cx="504056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100" dirty="0" smtClean="0">
                <a:latin typeface="Arial" charset="0"/>
              </a:rPr>
              <a:t>Lähde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555776" y="3238458"/>
            <a:ext cx="504056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220072" y="4246570"/>
            <a:ext cx="504056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Nielu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3851920" y="5182674"/>
            <a:ext cx="504056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763688" y="5182674"/>
            <a:ext cx="504056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39455" y="3763867"/>
            <a:ext cx="57840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10/10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1237477" y="4136431"/>
            <a:ext cx="63241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/>
              <a:t>2</a:t>
            </a:r>
            <a:r>
              <a:rPr lang="fi-FI" sz="1200" dirty="0" smtClean="0"/>
              <a:t>0/40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603568" y="4615336"/>
            <a:ext cx="67225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20/20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3059832" y="3263186"/>
            <a:ext cx="72008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/>
              <a:t>1</a:t>
            </a:r>
            <a:r>
              <a:rPr lang="fi-FI" sz="1200" dirty="0" smtClean="0"/>
              <a:t>0/20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6130825" y="4102554"/>
            <a:ext cx="2713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dirty="0" smtClean="0"/>
              <a:t>Maksimivirtaus=50 </a:t>
            </a:r>
            <a:r>
              <a:rPr lang="en-US" dirty="0" err="1" smtClean="0"/>
              <a:t>vrt</a:t>
            </a:r>
            <a:r>
              <a:rPr lang="en-US" dirty="0" smtClean="0"/>
              <a:t>. </a:t>
            </a:r>
            <a:r>
              <a:rPr lang="en-US" dirty="0" err="1" smtClean="0"/>
              <a:t>ehjän</a:t>
            </a:r>
            <a:r>
              <a:rPr lang="en-US" dirty="0" smtClean="0"/>
              <a:t> </a:t>
            </a:r>
            <a:r>
              <a:rPr lang="en-US" dirty="0" err="1" smtClean="0"/>
              <a:t>verkoston</a:t>
            </a:r>
            <a:r>
              <a:rPr lang="en-US" dirty="0" smtClean="0"/>
              <a:t> 60, ≈17% </a:t>
            </a:r>
            <a:r>
              <a:rPr lang="en-US" dirty="0" err="1" smtClean="0"/>
              <a:t>ero</a:t>
            </a:r>
            <a:r>
              <a:rPr lang="en-US" dirty="0" smtClean="0"/>
              <a:t> </a:t>
            </a:r>
            <a:r>
              <a:rPr lang="en-US" dirty="0" err="1" smtClean="0"/>
              <a:t>suorituskyvyssä</a:t>
            </a:r>
            <a:endParaRPr lang="fi-FI" dirty="0" smtClean="0"/>
          </a:p>
        </p:txBody>
      </p:sp>
      <p:cxnSp>
        <p:nvCxnSpPr>
          <p:cNvPr id="46" name="Straight Arrow Connector 45"/>
          <p:cNvCxnSpPr>
            <a:stCxn id="4" idx="5"/>
            <a:endCxn id="8" idx="1"/>
          </p:cNvCxnSpPr>
          <p:nvPr/>
        </p:nvCxnSpPr>
        <p:spPr bwMode="auto">
          <a:xfrm>
            <a:off x="1113807" y="4532793"/>
            <a:ext cx="723698" cy="72369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Straight Arrow Connector 46"/>
          <p:cNvCxnSpPr>
            <a:stCxn id="8" idx="6"/>
            <a:endCxn id="7" idx="2"/>
          </p:cNvCxnSpPr>
          <p:nvPr/>
        </p:nvCxnSpPr>
        <p:spPr bwMode="auto">
          <a:xfrm>
            <a:off x="2267744" y="5434702"/>
            <a:ext cx="158417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Straight Arrow Connector 47"/>
          <p:cNvCxnSpPr>
            <a:stCxn id="4" idx="7"/>
            <a:endCxn id="5" idx="2"/>
          </p:cNvCxnSpPr>
          <p:nvPr/>
        </p:nvCxnSpPr>
        <p:spPr bwMode="auto">
          <a:xfrm flipV="1">
            <a:off x="1113807" y="3490486"/>
            <a:ext cx="1441969" cy="68588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9" name="Straight Arrow Connector 48"/>
          <p:cNvCxnSpPr>
            <a:stCxn id="7" idx="0"/>
            <a:endCxn id="5" idx="5"/>
          </p:cNvCxnSpPr>
          <p:nvPr/>
        </p:nvCxnSpPr>
        <p:spPr bwMode="auto">
          <a:xfrm flipH="1" flipV="1">
            <a:off x="2986015" y="3668697"/>
            <a:ext cx="1117933" cy="15139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Straight Arrow Connector 56"/>
          <p:cNvCxnSpPr>
            <a:stCxn id="4" idx="6"/>
            <a:endCxn id="7" idx="1"/>
          </p:cNvCxnSpPr>
          <p:nvPr/>
        </p:nvCxnSpPr>
        <p:spPr bwMode="auto">
          <a:xfrm>
            <a:off x="1187624" y="4354582"/>
            <a:ext cx="2738113" cy="90190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Straight Arrow Connector 59"/>
          <p:cNvCxnSpPr>
            <a:stCxn id="8" idx="7"/>
            <a:endCxn id="6" idx="2"/>
          </p:cNvCxnSpPr>
          <p:nvPr/>
        </p:nvCxnSpPr>
        <p:spPr bwMode="auto">
          <a:xfrm flipV="1">
            <a:off x="2193927" y="4498598"/>
            <a:ext cx="3026145" cy="7578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Straight Arrow Connector 62"/>
          <p:cNvCxnSpPr>
            <a:stCxn id="5" idx="6"/>
            <a:endCxn id="6" idx="1"/>
          </p:cNvCxnSpPr>
          <p:nvPr/>
        </p:nvCxnSpPr>
        <p:spPr bwMode="auto">
          <a:xfrm>
            <a:off x="3059832" y="3490486"/>
            <a:ext cx="2234057" cy="8299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4" name="Straight Arrow Connector 63"/>
          <p:cNvCxnSpPr>
            <a:stCxn id="7" idx="7"/>
            <a:endCxn id="6" idx="3"/>
          </p:cNvCxnSpPr>
          <p:nvPr/>
        </p:nvCxnSpPr>
        <p:spPr bwMode="auto">
          <a:xfrm flipV="1">
            <a:off x="4282159" y="4676809"/>
            <a:ext cx="1011730" cy="57968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869890" y="4888311"/>
            <a:ext cx="59908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20/30</a:t>
            </a:r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2413569" y="5163582"/>
            <a:ext cx="61612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0/40</a:t>
            </a:r>
            <a:endParaRPr lang="en-US" sz="1200" dirty="0"/>
          </a:p>
        </p:txBody>
      </p:sp>
      <p:sp>
        <p:nvSpPr>
          <p:cNvPr id="71" name="TextBox 70"/>
          <p:cNvSpPr txBox="1"/>
          <p:nvPr/>
        </p:nvSpPr>
        <p:spPr>
          <a:xfrm>
            <a:off x="3925737" y="4871512"/>
            <a:ext cx="60845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0/0</a:t>
            </a:r>
            <a:endParaRPr lang="en-US" sz="1200" dirty="0"/>
          </a:p>
        </p:txBody>
      </p:sp>
      <p:sp>
        <p:nvSpPr>
          <p:cNvPr id="72" name="TextBox 71"/>
          <p:cNvSpPr txBox="1"/>
          <p:nvPr/>
        </p:nvSpPr>
        <p:spPr>
          <a:xfrm>
            <a:off x="4377595" y="5163581"/>
            <a:ext cx="74032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20/20</a:t>
            </a:r>
            <a:endParaRPr lang="en-US" sz="1200" dirty="0"/>
          </a:p>
        </p:txBody>
      </p:sp>
      <p:sp>
        <p:nvSpPr>
          <p:cNvPr id="76" name="TextBox 75"/>
          <p:cNvSpPr txBox="1"/>
          <p:nvPr/>
        </p:nvSpPr>
        <p:spPr>
          <a:xfrm>
            <a:off x="284276" y="3124381"/>
            <a:ext cx="155051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Virtaus maksimissa / kapasiteetti</a:t>
            </a:r>
            <a:endParaRPr lang="en-US" sz="1200" dirty="0"/>
          </a:p>
        </p:txBody>
      </p:sp>
      <p:sp>
        <p:nvSpPr>
          <p:cNvPr id="9" name="Multiply 8"/>
          <p:cNvSpPr/>
          <p:nvPr/>
        </p:nvSpPr>
        <p:spPr bwMode="auto">
          <a:xfrm>
            <a:off x="2780643" y="3854098"/>
            <a:ext cx="1296144" cy="938456"/>
          </a:xfrm>
          <a:prstGeom prst="mathMultiply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0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Työn tavoitteet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9737"/>
            <a:ext cx="4968552" cy="4135437"/>
          </a:xfrm>
        </p:spPr>
        <p:txBody>
          <a:bodyPr/>
          <a:lstStyle/>
          <a:p>
            <a:r>
              <a:rPr lang="fi-FI" smtClean="0"/>
              <a:t>Työssä tutkitaan Suomen rautatieverkoston </a:t>
            </a:r>
            <a:r>
              <a:rPr lang="fi-FI" u="sng" smtClean="0"/>
              <a:t>robustisuutta</a:t>
            </a:r>
            <a:r>
              <a:rPr lang="fi-FI" smtClean="0"/>
              <a:t> eli sietokykyä vikaantumisille</a:t>
            </a:r>
            <a:endParaRPr lang="fi-FI" sz="1800" smtClean="0"/>
          </a:p>
          <a:p>
            <a:pPr lvl="1"/>
            <a:r>
              <a:rPr lang="fi-FI" sz="1800" smtClean="0"/>
              <a:t>Mikä on verkon odotusarvoinen suorituskyky eri osien vikaantumistodennäköisyyksien valossa?</a:t>
            </a:r>
          </a:p>
          <a:p>
            <a:pPr lvl="1"/>
            <a:r>
              <a:rPr lang="fi-FI" sz="1800" smtClean="0"/>
              <a:t>Minkä verkon osien vikaantuminen alentaa suorituskykyä eniten?</a:t>
            </a:r>
          </a:p>
          <a:p>
            <a:pPr lvl="1"/>
            <a:r>
              <a:rPr lang="fi-FI" sz="1800" smtClean="0"/>
              <a:t>Mitä riskienhallintatoimenpiteitä olisi syytä harkita verkon robustisuuden parantamiseksi?</a:t>
            </a:r>
          </a:p>
          <a:p>
            <a:pPr lvl="1"/>
            <a:endParaRPr lang="fi-FI" sz="1600"/>
          </a:p>
          <a:p>
            <a:endParaRPr lang="fi-FI" sz="20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1412776"/>
            <a:ext cx="2923920" cy="32403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24128" y="4642584"/>
            <a:ext cx="3517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200" i="1" dirty="0" smtClean="0"/>
              <a:t>Liikenneviraston Suomen rautatietilasto 2013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832258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en-US" dirty="0" smtClean="0"/>
              <a:t>Menetelmät ja työkalut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Rataverkon mallinnus ja rataosuuksien maksimikapasiteettien likimääräinen arviointi Liikenneviraston datan perusteella</a:t>
            </a:r>
            <a:endParaRPr lang="fi-FI"/>
          </a:p>
          <a:p>
            <a:endParaRPr lang="fi-FI" altLang="en-US" dirty="0" smtClean="0"/>
          </a:p>
          <a:p>
            <a:r>
              <a:rPr lang="fi-FI" altLang="en-US" smtClean="0"/>
              <a:t>Maksimivirtaustehtävän muodostaminen ja ratkaisu R:n igraph-</a:t>
            </a:r>
            <a:r>
              <a:rPr lang="fi-FI" altLang="en-US"/>
              <a:t>kirjaston </a:t>
            </a:r>
            <a:r>
              <a:rPr lang="fi-FI" altLang="en-US" smtClean="0"/>
              <a:t>avulla</a:t>
            </a:r>
          </a:p>
          <a:p>
            <a:endParaRPr lang="fi-FI" altLang="en-US" smtClean="0"/>
          </a:p>
          <a:p>
            <a:r>
              <a:rPr lang="fi-FI" altLang="en-US" smtClean="0"/>
              <a:t>Riskienhallintatoimenpiteiden tarkastelu päätösanalyyttisin menetelmin (Kangaspunta &amp; Salo 2014)</a:t>
            </a:r>
            <a:endParaRPr lang="fi-FI" altLang="en-US"/>
          </a:p>
          <a:p>
            <a:endParaRPr lang="fi-FI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5834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en-US" dirty="0" smtClean="0"/>
              <a:t>Aikataulu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en-US" dirty="0" smtClean="0"/>
              <a:t>Aihe-esittely 2/15</a:t>
            </a:r>
          </a:p>
          <a:p>
            <a:r>
              <a:rPr lang="fi-FI" altLang="en-US" dirty="0" smtClean="0"/>
              <a:t>Menetelmiin syventyminen ja mallin rakentaminen 3/15</a:t>
            </a:r>
          </a:p>
          <a:p>
            <a:r>
              <a:rPr lang="fi-FI" altLang="en-US" dirty="0" smtClean="0"/>
              <a:t>Kirjoittaminen 4/15</a:t>
            </a:r>
          </a:p>
          <a:p>
            <a:r>
              <a:rPr lang="fi-FI" altLang="en-US" dirty="0" smtClean="0"/>
              <a:t>Valmis työ 20.4.2015</a:t>
            </a:r>
          </a:p>
          <a:p>
            <a:endParaRPr lang="fi-FI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405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en-US" smtClean="0"/>
              <a:t>Tietolähteet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en-US" sz="2000" dirty="0" smtClean="0"/>
              <a:t>A.N. </a:t>
            </a:r>
            <a:r>
              <a:rPr lang="fi-FI" altLang="en-US" sz="2000" dirty="0" err="1" smtClean="0"/>
              <a:t>Tolstoi:</a:t>
            </a:r>
            <a:r>
              <a:rPr lang="fi-FI" altLang="en-US" sz="2000" i="1" dirty="0" err="1" smtClean="0"/>
              <a:t>Transportation</a:t>
            </a:r>
            <a:r>
              <a:rPr lang="fi-FI" altLang="en-US" sz="2000" i="1" dirty="0" smtClean="0"/>
              <a:t> Planning, Volume I</a:t>
            </a:r>
            <a:r>
              <a:rPr lang="fi-FI" altLang="en-US" sz="2000" dirty="0" smtClean="0"/>
              <a:t>, </a:t>
            </a:r>
            <a:r>
              <a:rPr lang="fi-FI" altLang="en-US" sz="2000" dirty="0" err="1" smtClean="0"/>
              <a:t>Transpechat</a:t>
            </a:r>
            <a:r>
              <a:rPr lang="fi-FI" altLang="en-US" sz="2000" dirty="0" smtClean="0"/>
              <a:t> NKPS, 1930</a:t>
            </a:r>
          </a:p>
          <a:p>
            <a:r>
              <a:rPr lang="fi-FI" altLang="en-US" sz="2000" dirty="0" smtClean="0"/>
              <a:t>L.R. Ford, Jr, D.R. </a:t>
            </a:r>
            <a:r>
              <a:rPr lang="fi-FI" altLang="en-US" sz="2000" dirty="0" err="1" smtClean="0"/>
              <a:t>Fulkerson</a:t>
            </a:r>
            <a:r>
              <a:rPr lang="fi-FI" altLang="en-US" sz="2000" dirty="0" smtClean="0"/>
              <a:t>: </a:t>
            </a:r>
            <a:r>
              <a:rPr lang="fi-FI" altLang="en-US" sz="2000" i="1" dirty="0" smtClean="0"/>
              <a:t>A </a:t>
            </a:r>
            <a:r>
              <a:rPr lang="fi-FI" altLang="en-US" sz="2000" i="1" dirty="0" err="1" smtClean="0"/>
              <a:t>Simple</a:t>
            </a:r>
            <a:r>
              <a:rPr lang="fi-FI" altLang="en-US" sz="2000" i="1" dirty="0" smtClean="0"/>
              <a:t> </a:t>
            </a:r>
            <a:r>
              <a:rPr lang="fi-FI" altLang="en-US" sz="2000" i="1" dirty="0" err="1" smtClean="0"/>
              <a:t>Algorithm</a:t>
            </a:r>
            <a:r>
              <a:rPr lang="fi-FI" altLang="en-US" sz="2000" i="1" dirty="0" smtClean="0"/>
              <a:t> for </a:t>
            </a:r>
            <a:r>
              <a:rPr lang="fi-FI" altLang="en-US" sz="2000" i="1" dirty="0" err="1" smtClean="0"/>
              <a:t>finding</a:t>
            </a:r>
            <a:r>
              <a:rPr lang="fi-FI" altLang="en-US" sz="2000" i="1" dirty="0" smtClean="0"/>
              <a:t> </a:t>
            </a:r>
            <a:r>
              <a:rPr lang="fi-FI" altLang="en-US" sz="2000" i="1" dirty="0" err="1" smtClean="0"/>
              <a:t>Maximal</a:t>
            </a:r>
            <a:r>
              <a:rPr lang="fi-FI" altLang="en-US" sz="2000" i="1" dirty="0" smtClean="0"/>
              <a:t> Network </a:t>
            </a:r>
            <a:r>
              <a:rPr lang="fi-FI" altLang="en-US" sz="2000" i="1" dirty="0" err="1" smtClean="0"/>
              <a:t>Flows</a:t>
            </a:r>
            <a:r>
              <a:rPr lang="fi-FI" altLang="en-US" sz="2000" i="1" dirty="0" smtClean="0"/>
              <a:t> and an Application to </a:t>
            </a:r>
            <a:r>
              <a:rPr lang="fi-FI" altLang="en-US" sz="2000" i="1" dirty="0" err="1" smtClean="0"/>
              <a:t>the</a:t>
            </a:r>
            <a:r>
              <a:rPr lang="fi-FI" altLang="en-US" sz="2000" i="1" dirty="0" smtClean="0"/>
              <a:t> Hitchcock </a:t>
            </a:r>
            <a:r>
              <a:rPr lang="fi-FI" altLang="en-US" sz="2000" i="1" dirty="0" err="1" smtClean="0"/>
              <a:t>Problem</a:t>
            </a:r>
            <a:r>
              <a:rPr lang="fi-FI" altLang="en-US" sz="2000" dirty="0" smtClean="0"/>
              <a:t>, </a:t>
            </a:r>
            <a:r>
              <a:rPr lang="fi-FI" altLang="en-US" sz="2000" dirty="0" err="1" smtClean="0"/>
              <a:t>Research</a:t>
            </a:r>
            <a:r>
              <a:rPr lang="fi-FI" altLang="en-US" sz="2000" dirty="0" smtClean="0"/>
              <a:t> </a:t>
            </a:r>
            <a:r>
              <a:rPr lang="fi-FI" altLang="en-US" sz="2000" dirty="0" err="1" smtClean="0"/>
              <a:t>Memorandum</a:t>
            </a:r>
            <a:r>
              <a:rPr lang="fi-FI" altLang="en-US" sz="2000" dirty="0" smtClean="0"/>
              <a:t> RM-1604, </a:t>
            </a:r>
            <a:r>
              <a:rPr lang="fi-FI" altLang="en-US" sz="2000" dirty="0" err="1" smtClean="0"/>
              <a:t>The</a:t>
            </a:r>
            <a:r>
              <a:rPr lang="fi-FI" altLang="en-US" sz="2000" dirty="0" smtClean="0"/>
              <a:t> </a:t>
            </a:r>
            <a:r>
              <a:rPr lang="fi-FI" altLang="en-US" sz="2000" dirty="0" err="1" smtClean="0"/>
              <a:t>Rand</a:t>
            </a:r>
            <a:r>
              <a:rPr lang="fi-FI" altLang="en-US" sz="2000" dirty="0" smtClean="0"/>
              <a:t> Corporation,1954</a:t>
            </a:r>
          </a:p>
          <a:p>
            <a:r>
              <a:rPr lang="fi-FI" altLang="en-US" sz="2000" dirty="0" smtClean="0"/>
              <a:t>A. </a:t>
            </a:r>
            <a:r>
              <a:rPr lang="fi-FI" altLang="en-US" sz="2000" dirty="0" err="1" smtClean="0"/>
              <a:t>Schrijver</a:t>
            </a:r>
            <a:r>
              <a:rPr lang="fi-FI" altLang="en-US" sz="2000" dirty="0" smtClean="0"/>
              <a:t>: </a:t>
            </a:r>
            <a:r>
              <a:rPr lang="fi-FI" altLang="en-US" sz="2000" i="1" dirty="0" smtClean="0"/>
              <a:t>On </a:t>
            </a:r>
            <a:r>
              <a:rPr lang="fi-FI" altLang="en-US" sz="2000" i="1" dirty="0" err="1" smtClean="0"/>
              <a:t>the</a:t>
            </a:r>
            <a:r>
              <a:rPr lang="fi-FI" altLang="en-US" sz="2000" i="1" dirty="0" smtClean="0"/>
              <a:t> </a:t>
            </a:r>
            <a:r>
              <a:rPr lang="fi-FI" altLang="en-US" sz="2000" i="1" dirty="0" err="1" smtClean="0"/>
              <a:t>history</a:t>
            </a:r>
            <a:r>
              <a:rPr lang="fi-FI" altLang="en-US" sz="2000" i="1" dirty="0" smtClean="0"/>
              <a:t> of </a:t>
            </a:r>
            <a:r>
              <a:rPr lang="fi-FI" altLang="en-US" sz="2000" i="1" dirty="0" err="1" smtClean="0"/>
              <a:t>the</a:t>
            </a:r>
            <a:r>
              <a:rPr lang="fi-FI" altLang="en-US" sz="2000" i="1" dirty="0" smtClean="0"/>
              <a:t> </a:t>
            </a:r>
            <a:r>
              <a:rPr lang="fi-FI" altLang="en-US" sz="2000" i="1" dirty="0" err="1" smtClean="0"/>
              <a:t>transportation</a:t>
            </a:r>
            <a:r>
              <a:rPr lang="fi-FI" altLang="en-US" sz="2000" i="1" dirty="0" smtClean="0"/>
              <a:t> and </a:t>
            </a:r>
            <a:r>
              <a:rPr lang="fi-FI" altLang="en-US" sz="2000" i="1" dirty="0" err="1" smtClean="0"/>
              <a:t>maximum</a:t>
            </a:r>
            <a:r>
              <a:rPr lang="fi-FI" altLang="en-US" sz="2000" i="1" dirty="0" smtClean="0"/>
              <a:t> </a:t>
            </a:r>
            <a:r>
              <a:rPr lang="fi-FI" altLang="en-US" sz="2000" i="1" dirty="0" err="1" smtClean="0"/>
              <a:t>flow</a:t>
            </a:r>
            <a:r>
              <a:rPr lang="fi-FI" altLang="en-US" sz="2000" i="1" dirty="0" smtClean="0"/>
              <a:t> </a:t>
            </a:r>
            <a:r>
              <a:rPr lang="fi-FI" altLang="en-US" sz="2000" i="1" dirty="0" err="1" smtClean="0"/>
              <a:t>problems</a:t>
            </a:r>
            <a:r>
              <a:rPr lang="fi-FI" altLang="en-US" sz="2000" dirty="0" smtClean="0"/>
              <a:t>, Mathematical Programming, 2002</a:t>
            </a:r>
            <a:endParaRPr lang="fi-FI" altLang="en-US" sz="2000" i="1" dirty="0" smtClean="0"/>
          </a:p>
          <a:p>
            <a:r>
              <a:rPr lang="fi-FI" altLang="en-US" sz="2000" dirty="0" smtClean="0"/>
              <a:t>J. Kangaspunta, </a:t>
            </a:r>
            <a:r>
              <a:rPr lang="fi-FI" altLang="en-US" sz="2000" dirty="0" err="1" smtClean="0"/>
              <a:t>A.Salo</a:t>
            </a:r>
            <a:r>
              <a:rPr lang="fi-FI" altLang="en-US" sz="2000" dirty="0" smtClean="0"/>
              <a:t>:</a:t>
            </a:r>
            <a:r>
              <a:rPr lang="fi-FI" altLang="en-US" sz="2000" i="1" dirty="0" smtClean="0"/>
              <a:t> A Resource </a:t>
            </a:r>
            <a:r>
              <a:rPr lang="fi-FI" altLang="en-US" sz="2000" i="1" dirty="0" err="1" smtClean="0"/>
              <a:t>Allocation</a:t>
            </a:r>
            <a:r>
              <a:rPr lang="fi-FI" altLang="en-US" sz="2000" i="1" dirty="0" smtClean="0"/>
              <a:t> </a:t>
            </a:r>
            <a:r>
              <a:rPr lang="fi-FI" altLang="en-US" sz="2000" i="1" dirty="0" err="1" smtClean="0"/>
              <a:t>Model</a:t>
            </a:r>
            <a:r>
              <a:rPr lang="fi-FI" altLang="en-US" sz="2000" i="1" dirty="0" smtClean="0"/>
              <a:t> for </a:t>
            </a:r>
            <a:r>
              <a:rPr lang="fi-FI" altLang="en-US" sz="2000" i="1" dirty="0" err="1" smtClean="0"/>
              <a:t>Improving</a:t>
            </a:r>
            <a:r>
              <a:rPr lang="fi-FI" altLang="en-US" sz="2000" i="1" dirty="0" smtClean="0"/>
              <a:t> </a:t>
            </a:r>
            <a:r>
              <a:rPr lang="fi-FI" altLang="en-US" sz="2000" i="1" dirty="0" err="1" smtClean="0"/>
              <a:t>the</a:t>
            </a:r>
            <a:r>
              <a:rPr lang="fi-FI" altLang="en-US" sz="2000" i="1" dirty="0" smtClean="0"/>
              <a:t> </a:t>
            </a:r>
            <a:r>
              <a:rPr lang="fi-FI" altLang="en-US" sz="2000" i="1" dirty="0" err="1" smtClean="0"/>
              <a:t>Resilience</a:t>
            </a:r>
            <a:r>
              <a:rPr lang="fi-FI" altLang="en-US" sz="2000" i="1" dirty="0" smtClean="0"/>
              <a:t> of Critical </a:t>
            </a:r>
            <a:r>
              <a:rPr lang="fi-FI" altLang="en-US" sz="2000" i="1" dirty="0" err="1" smtClean="0"/>
              <a:t>Transportation</a:t>
            </a:r>
            <a:r>
              <a:rPr lang="fi-FI" altLang="en-US" sz="2000" i="1" dirty="0" smtClean="0"/>
              <a:t> Systems</a:t>
            </a:r>
            <a:r>
              <a:rPr lang="fi-FI" altLang="en-US" sz="2000" dirty="0" smtClean="0"/>
              <a:t>, </a:t>
            </a:r>
            <a:r>
              <a:rPr lang="fi-FI" altLang="en-US" sz="2000" dirty="0" err="1" smtClean="0"/>
              <a:t>Manuscript</a:t>
            </a:r>
            <a:r>
              <a:rPr lang="fi-FI" altLang="en-US" sz="2000" dirty="0" smtClean="0"/>
              <a:t>, 2014</a:t>
            </a:r>
          </a:p>
          <a:p>
            <a:endParaRPr lang="fi-FI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8215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lto_Perustiet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aalto_Perustiet</Template>
  <TotalTime>385</TotalTime>
  <Words>361</Words>
  <Application>Microsoft Office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aalto_Perustiet</vt:lpstr>
      <vt:lpstr>Suomen rautatieverkoston robustisuus (aihe-esittely)</vt:lpstr>
      <vt:lpstr>Rautatieverkosto</vt:lpstr>
      <vt:lpstr>Vikaantumiset rautatieverkostossa</vt:lpstr>
      <vt:lpstr>Maksimivirtaustehtävä </vt:lpstr>
      <vt:lpstr>Vikaantumisten vaikutus suorituskykyyn</vt:lpstr>
      <vt:lpstr>Työn tavoitteet</vt:lpstr>
      <vt:lpstr>Menetelmät ja työkalut</vt:lpstr>
      <vt:lpstr>Aikataulu</vt:lpstr>
      <vt:lpstr>Tietolähteet</vt:lpstr>
    </vt:vector>
  </TitlesOfParts>
  <Company>Aalto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Systems Analysis Laboratory</dc:creator>
  <cp:lastModifiedBy>Eeva</cp:lastModifiedBy>
  <cp:revision>39</cp:revision>
  <dcterms:created xsi:type="dcterms:W3CDTF">2011-08-22T11:53:40Z</dcterms:created>
  <dcterms:modified xsi:type="dcterms:W3CDTF">2015-02-19T08:28:31Z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TieturiVerId">
    <vt:lpwstr>001</vt:lpwstr>
  </property>
</Properties>
</file>