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4" r:id="rId4"/>
    <p:sldId id="266" r:id="rId5"/>
    <p:sldId id="267" r:id="rId6"/>
    <p:sldId id="274" r:id="rId7"/>
    <p:sldId id="272" r:id="rId8"/>
    <p:sldId id="268" r:id="rId9"/>
    <p:sldId id="269" r:id="rId10"/>
    <p:sldId id="270" r:id="rId11"/>
    <p:sldId id="271" r:id="rId12"/>
    <p:sldId id="273" r:id="rId13"/>
    <p:sldId id="276" r:id="rId14"/>
    <p:sldId id="265" r:id="rId15"/>
    <p:sldId id="262" r:id="rId16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Vaalea tyyli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fld id="{713EB794-288D-42DE-B8A7-B1BDACC0A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fld id="{2B419750-A10F-43CF-90DC-72A61C517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28940"/>
            <a:ext cx="4984962" cy="448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25513" y="750888"/>
            <a:ext cx="4946650" cy="37099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419750-A10F-43CF-90DC-72A61C5171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372225" y="569913"/>
            <a:ext cx="1797050" cy="52847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81075" y="569913"/>
            <a:ext cx="5238750" cy="52847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502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5363" y="569913"/>
            <a:ext cx="7173912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1075" y="1865313"/>
            <a:ext cx="71755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1028" name="Group 9"/>
          <p:cNvGrpSpPr>
            <a:grpSpLocks/>
          </p:cNvGrpSpPr>
          <p:nvPr/>
        </p:nvGrpSpPr>
        <p:grpSpPr bwMode="auto">
          <a:xfrm>
            <a:off x="219075" y="5903913"/>
            <a:ext cx="2451100" cy="727075"/>
            <a:chOff x="138" y="3719"/>
            <a:chExt cx="1544" cy="458"/>
          </a:xfrm>
        </p:grpSpPr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57" y="3722"/>
              <a:ext cx="153" cy="203"/>
            </a:xfrm>
            <a:prstGeom prst="rect">
              <a:avLst/>
            </a:prstGeom>
            <a:solidFill>
              <a:srgbClr val="063DE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38" y="3719"/>
              <a:ext cx="1544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84138" tIns="42862" rIns="84138" bIns="42862">
              <a:spAutoFit/>
            </a:bodyPr>
            <a:lstStyle/>
            <a:p>
              <a:pPr defTabSz="701675">
                <a:lnSpc>
                  <a:spcPct val="75000"/>
                </a:lnSpc>
                <a:defRPr/>
              </a:pPr>
              <a:r>
                <a:rPr lang="en-US" sz="2600" b="1">
                  <a:solidFill>
                    <a:srgbClr val="FC0128"/>
                  </a:solidFill>
                </a:rPr>
                <a:t>S</a:t>
              </a:r>
              <a:r>
                <a:rPr lang="en-US" sz="1100" b="1">
                  <a:solidFill>
                    <a:srgbClr val="FC0128"/>
                  </a:solidFill>
                </a:rPr>
                <a:t> </a:t>
              </a:r>
              <a:r>
                <a:rPr lang="en-US" sz="2200" b="1">
                  <a:solidFill>
                    <a:srgbClr val="FC0128"/>
                  </a:solidFill>
                </a:rPr>
                <a:t>ysteemianalyysin</a:t>
              </a:r>
              <a:endParaRPr lang="en-US" sz="2200"/>
            </a:p>
            <a:p>
              <a:pPr defTabSz="701675">
                <a:lnSpc>
                  <a:spcPct val="75000"/>
                </a:lnSpc>
                <a:defRPr/>
              </a:pPr>
              <a:r>
                <a:rPr lang="en-US" sz="1800" b="1"/>
                <a:t>Laboratorio</a:t>
              </a:r>
            </a:p>
            <a:p>
              <a:pPr defTabSz="701675">
                <a:lnSpc>
                  <a:spcPct val="75000"/>
                </a:lnSpc>
                <a:defRPr/>
              </a:pPr>
              <a:r>
                <a:rPr lang="en-US" sz="1200" b="1"/>
                <a:t>Teknillinen korkeakoulu</a:t>
              </a: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590800" y="5991225"/>
            <a:ext cx="6411913" cy="180975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618FFD">
                  <a:gamma/>
                  <a:shade val="29804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563938" y="6254750"/>
            <a:ext cx="5275262" cy="517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138" tIns="42862" rIns="84138" bIns="42862">
            <a:spAutoFit/>
          </a:bodyPr>
          <a:lstStyle/>
          <a:p>
            <a:pPr defTabSz="701675">
              <a:defRPr/>
            </a:pPr>
            <a:r>
              <a:rPr lang="en-US" sz="1400" b="1" dirty="0" err="1" smtClean="0">
                <a:latin typeface="Arial" charset="0"/>
              </a:rPr>
              <a:t>Lasse</a:t>
            </a:r>
            <a:r>
              <a:rPr lang="en-US" sz="1400" b="1" baseline="0" dirty="0" smtClean="0">
                <a:latin typeface="Arial" charset="0"/>
              </a:rPr>
              <a:t> Johansson</a:t>
            </a:r>
            <a:endParaRPr lang="en-US" sz="1400" b="1" dirty="0">
              <a:latin typeface="Arial" charset="0"/>
            </a:endParaRPr>
          </a:p>
          <a:p>
            <a:pPr defTabSz="701675">
              <a:defRPr/>
            </a:pPr>
            <a:r>
              <a:rPr lang="en-US" sz="1400" b="1" dirty="0" err="1">
                <a:latin typeface="Arial" charset="0"/>
              </a:rPr>
              <a:t>Systeemitieteiden</a:t>
            </a:r>
            <a:r>
              <a:rPr lang="en-US" sz="1400" b="1" dirty="0">
                <a:latin typeface="Arial" charset="0"/>
              </a:rPr>
              <a:t> </a:t>
            </a:r>
            <a:r>
              <a:rPr lang="en-US" sz="1400" b="1" dirty="0" err="1">
                <a:latin typeface="Arial" charset="0"/>
              </a:rPr>
              <a:t>kandidaattiseminaari</a:t>
            </a:r>
            <a:r>
              <a:rPr lang="en-US" sz="1400" b="1" dirty="0">
                <a:latin typeface="Arial" charset="0"/>
              </a:rPr>
              <a:t> – </a:t>
            </a:r>
            <a:r>
              <a:rPr lang="en-US" sz="1400" b="1" dirty="0" err="1" smtClean="0">
                <a:latin typeface="Arial" charset="0"/>
              </a:rPr>
              <a:t>Kevät</a:t>
            </a:r>
            <a:r>
              <a:rPr lang="en-US" sz="1400" b="1" baseline="0" dirty="0" smtClean="0">
                <a:latin typeface="Arial" charset="0"/>
              </a:rPr>
              <a:t> 2010</a:t>
            </a:r>
            <a:endParaRPr lang="en-US" sz="1400" b="1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5913" indent="-315913" algn="l" defTabSz="701675" rtl="0" eaLnBrk="0" fontAlgn="base" hangingPunct="0">
        <a:spcBef>
          <a:spcPct val="20000"/>
        </a:spcBef>
        <a:spcAft>
          <a:spcPct val="10000"/>
        </a:spcAft>
        <a:buSzPct val="100000"/>
        <a:buFont typeface="Wingdings" pitchFamily="2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5400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050925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3pPr>
      <a:lvl4pPr marL="1471613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¶"/>
        <a:defRPr>
          <a:solidFill>
            <a:schemeClr val="tx1"/>
          </a:solidFill>
          <a:latin typeface="Times New Roman" pitchFamily="18" charset="0"/>
        </a:defRPr>
      </a:lvl4pPr>
      <a:lvl5pPr marL="18923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5pPr>
      <a:lvl6pPr marL="23495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6pPr>
      <a:lvl7pPr marL="28067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7pPr>
      <a:lvl8pPr marL="32639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8pPr>
      <a:lvl9pPr marL="37211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450" y="1196975"/>
            <a:ext cx="7200900" cy="2016125"/>
          </a:xfrm>
        </p:spPr>
        <p:txBody>
          <a:bodyPr/>
          <a:lstStyle/>
          <a:p>
            <a:pPr algn="ctr"/>
            <a:r>
              <a:rPr lang="fi-FI" sz="4400" dirty="0" smtClean="0"/>
              <a:t/>
            </a:r>
            <a:br>
              <a:rPr lang="fi-FI" sz="4400" dirty="0" smtClean="0"/>
            </a:br>
            <a:r>
              <a:rPr lang="fi-FI" sz="4400" dirty="0" smtClean="0"/>
              <a:t>Vaikutuskaaviopelit</a:t>
            </a:r>
            <a:endParaRPr lang="fi-FI" sz="3200" dirty="0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28662" y="3357562"/>
            <a:ext cx="7500990" cy="23050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i-FI" dirty="0" smtClean="0"/>
              <a:t>Lasse Johansson</a:t>
            </a:r>
          </a:p>
          <a:p>
            <a:pPr algn="ctr">
              <a:buFont typeface="Wingdings" pitchFamily="2" charset="2"/>
              <a:buNone/>
            </a:pPr>
            <a:r>
              <a:rPr lang="fi-FI" dirty="0" smtClean="0"/>
              <a:t>22.2.2010</a:t>
            </a:r>
          </a:p>
          <a:p>
            <a:pPr algn="ctr">
              <a:buFont typeface="Wingdings" pitchFamily="2" charset="2"/>
              <a:buNone/>
            </a:pPr>
            <a:r>
              <a:rPr lang="fi-FI" dirty="0" smtClean="0"/>
              <a:t>Ohjaajat: </a:t>
            </a:r>
            <a:r>
              <a:rPr lang="fi-FI" dirty="0" err="1" smtClean="0"/>
              <a:t>TkT</a:t>
            </a:r>
            <a:r>
              <a:rPr lang="fi-FI" dirty="0" smtClean="0"/>
              <a:t> Kai Virtanen, DI Jouni </a:t>
            </a:r>
            <a:r>
              <a:rPr lang="fi-FI" dirty="0" err="1" smtClean="0"/>
              <a:t>Pousi</a:t>
            </a:r>
            <a:endParaRPr lang="fi-FI" dirty="0" smtClean="0"/>
          </a:p>
          <a:p>
            <a:pPr algn="ctr">
              <a:buFont typeface="Wingdings" pitchFamily="2" charset="2"/>
              <a:buNone/>
            </a:pPr>
            <a:r>
              <a:rPr lang="fi-FI" dirty="0" smtClean="0"/>
              <a:t>Valvoja: Prof. Raimo P. Hämäläinen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Esimerkkipelin ratkaisu 2/3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Vaihe 2: </a:t>
            </a:r>
          </a:p>
          <a:p>
            <a:pPr lvl="1"/>
            <a:r>
              <a:rPr lang="fi-FI" sz="1800" dirty="0" smtClean="0"/>
              <a:t>Ratkaistaan optimaalinen päätössääntö päätöksille </a:t>
            </a:r>
            <a:r>
              <a:rPr lang="fi-FI" sz="1800" i="1" dirty="0" err="1" smtClean="0"/>
              <a:t>PunTakt</a:t>
            </a:r>
            <a:r>
              <a:rPr lang="fi-FI" sz="1800" i="1" dirty="0" smtClean="0"/>
              <a:t> ja </a:t>
            </a:r>
            <a:r>
              <a:rPr lang="fi-FI" sz="1800" i="1" dirty="0" err="1" smtClean="0"/>
              <a:t>PunK</a:t>
            </a:r>
            <a:endParaRPr lang="fi-FI" sz="1800" i="1" dirty="0" smtClean="0"/>
          </a:p>
          <a:p>
            <a:pPr lvl="2"/>
            <a:r>
              <a:rPr lang="fi-FI" sz="1600" dirty="0" smtClean="0"/>
              <a:t>Järjestyksellä ei merkitystä, ratkaistaan ensin päätöksentekosääntö päätökselle </a:t>
            </a:r>
            <a:r>
              <a:rPr lang="fi-FI" sz="1600" i="1" dirty="0" err="1" smtClean="0"/>
              <a:t>PunK</a:t>
            </a:r>
            <a:endParaRPr lang="fi-FI" sz="1800" i="1" dirty="0" smtClean="0"/>
          </a:p>
          <a:p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 lvl="2"/>
            <a:r>
              <a:rPr lang="fi-FI" sz="1600" dirty="0" smtClean="0"/>
              <a:t>Päivitetään strategiaprofiili ja ratkaistaan päätöksenteko- sääntö päätökselle </a:t>
            </a:r>
            <a:r>
              <a:rPr lang="fi-FI" sz="1600" i="1" dirty="0" err="1" smtClean="0"/>
              <a:t>PunTakt</a:t>
            </a:r>
            <a:endParaRPr lang="fi-FI" sz="1600" i="1" dirty="0" smtClean="0"/>
          </a:p>
          <a:p>
            <a:endParaRPr lang="fi-FI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3500438"/>
            <a:ext cx="5186374" cy="975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4857760"/>
            <a:ext cx="275218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Esimerkkipelin ratkaisu 3/3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Vaihe 3: </a:t>
            </a:r>
          </a:p>
          <a:p>
            <a:pPr lvl="1"/>
            <a:r>
              <a:rPr lang="fi-FI" sz="1800" dirty="0" smtClean="0"/>
              <a:t>Ratkaistaan optimaalinen päätössääntö päätökselle </a:t>
            </a:r>
            <a:r>
              <a:rPr lang="fi-FI" sz="1800" i="1" dirty="0" err="1" smtClean="0"/>
              <a:t>SinP</a:t>
            </a:r>
            <a:endParaRPr lang="fi-FI" sz="1800" i="1" dirty="0" smtClean="0"/>
          </a:p>
          <a:p>
            <a:pPr lvl="2"/>
            <a:r>
              <a:rPr lang="fi-FI" sz="1600" dirty="0" smtClean="0"/>
              <a:t>Sininen saa yhtä suuren hyödyn odotusarvon valitsemalla vaihtoehdon  </a:t>
            </a:r>
            <a:r>
              <a:rPr lang="fi-FI" sz="1600" i="1" dirty="0" smtClean="0"/>
              <a:t>Vie</a:t>
            </a:r>
            <a:r>
              <a:rPr lang="fi-FI" sz="1600" dirty="0" smtClean="0"/>
              <a:t> tai </a:t>
            </a:r>
            <a:r>
              <a:rPr lang="fi-FI" sz="1600" i="1" dirty="0" smtClean="0"/>
              <a:t>V1</a:t>
            </a:r>
          </a:p>
          <a:p>
            <a:pPr lvl="2"/>
            <a:r>
              <a:rPr lang="fi-FI" sz="1600" dirty="0" smtClean="0"/>
              <a:t>Punainen pelaa vaihtoehdon </a:t>
            </a:r>
            <a:r>
              <a:rPr lang="fi-FI" sz="1600" i="1" dirty="0" smtClean="0"/>
              <a:t>V2</a:t>
            </a:r>
          </a:p>
          <a:p>
            <a:pPr lvl="2"/>
            <a:endParaRPr lang="fi-FI" sz="2200" i="1" dirty="0" smtClean="0"/>
          </a:p>
          <a:p>
            <a:r>
              <a:rPr lang="fi-FI" sz="2200" i="1" dirty="0" smtClean="0"/>
              <a:t>Pelin tasapainoratkaisu: sininen pelaa </a:t>
            </a:r>
            <a:r>
              <a:rPr lang="fi-FI" sz="2200" i="1" dirty="0" err="1" smtClean="0">
                <a:solidFill>
                  <a:srgbClr val="002060"/>
                </a:solidFill>
              </a:rPr>
              <a:t>Vie,B</a:t>
            </a:r>
            <a:r>
              <a:rPr lang="fi-FI" sz="2200" i="1" dirty="0" smtClean="0"/>
              <a:t> tai </a:t>
            </a:r>
            <a:r>
              <a:rPr lang="fi-FI" sz="2200" i="1" dirty="0" smtClean="0">
                <a:solidFill>
                  <a:srgbClr val="002060"/>
                </a:solidFill>
              </a:rPr>
              <a:t>V1,B </a:t>
            </a:r>
            <a:r>
              <a:rPr lang="fi-FI" sz="2200" dirty="0" smtClean="0"/>
              <a:t>punainen pelaa</a:t>
            </a:r>
            <a:r>
              <a:rPr lang="fi-FI" sz="2200" i="1" dirty="0" smtClean="0">
                <a:solidFill>
                  <a:srgbClr val="002060"/>
                </a:solidFill>
              </a:rPr>
              <a:t> </a:t>
            </a:r>
            <a:r>
              <a:rPr lang="fi-FI" sz="2200" i="1" dirty="0" smtClean="0">
                <a:solidFill>
                  <a:srgbClr val="C00000"/>
                </a:solidFill>
              </a:rPr>
              <a:t>V2,A</a:t>
            </a:r>
          </a:p>
          <a:p>
            <a:pPr lvl="1"/>
            <a:r>
              <a:rPr lang="fi-FI" sz="1800" dirty="0" smtClean="0"/>
              <a:t>Hyödyn odotusarvot pelaajille: </a:t>
            </a:r>
            <a:r>
              <a:rPr lang="fi-FI" sz="1800" dirty="0" smtClean="0">
                <a:solidFill>
                  <a:srgbClr val="002060"/>
                </a:solidFill>
              </a:rPr>
              <a:t>-0.0976 </a:t>
            </a:r>
            <a:r>
              <a:rPr lang="fi-FI" sz="1800" dirty="0" smtClean="0"/>
              <a:t>ja </a:t>
            </a:r>
            <a:r>
              <a:rPr lang="fi-FI" sz="1800" dirty="0" smtClean="0">
                <a:solidFill>
                  <a:srgbClr val="C00000"/>
                </a:solidFill>
              </a:rPr>
              <a:t>0.0976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Esimerkkipelin variaatio ja sen ratkaisu 1/2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81075" y="1865313"/>
            <a:ext cx="7877205" cy="3989387"/>
          </a:xfrm>
        </p:spPr>
        <p:txBody>
          <a:bodyPr/>
          <a:lstStyle/>
          <a:p>
            <a:r>
              <a:rPr lang="fi-FI" sz="2000" dirty="0" smtClean="0"/>
              <a:t>Päätössolmujen järjestystä on muutettu</a:t>
            </a:r>
          </a:p>
          <a:p>
            <a:r>
              <a:rPr lang="fi-FI" sz="2000" dirty="0" smtClean="0"/>
              <a:t> Relevanssikuvaaja on syklinen</a:t>
            </a:r>
          </a:p>
          <a:p>
            <a:pPr lvl="1"/>
            <a:r>
              <a:rPr lang="fi-FI" sz="1600" dirty="0" smtClean="0"/>
              <a:t>Johtaa </a:t>
            </a:r>
            <a:r>
              <a:rPr lang="fi-FI" sz="1600" dirty="0" smtClean="0"/>
              <a:t>osapelien ratkaisemiseen </a:t>
            </a: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>kahdessa </a:t>
            </a:r>
            <a:r>
              <a:rPr lang="fi-FI" sz="1600" dirty="0" err="1" smtClean="0"/>
              <a:t>iteraatiossa</a:t>
            </a:r>
            <a:r>
              <a:rPr lang="fi-FI" sz="1600" dirty="0" smtClean="0"/>
              <a:t> </a:t>
            </a:r>
            <a:endParaRPr lang="fi-FI" sz="1600" dirty="0" smtClean="0"/>
          </a:p>
          <a:p>
            <a:r>
              <a:rPr lang="fi-FI" sz="2000" dirty="0" smtClean="0"/>
              <a:t>1. vaiheessa päätösten</a:t>
            </a:r>
            <a:br>
              <a:rPr lang="fi-FI" sz="2000" dirty="0" smtClean="0"/>
            </a:br>
            <a:r>
              <a:rPr lang="fi-FI" sz="2000" dirty="0" smtClean="0"/>
              <a:t> </a:t>
            </a:r>
            <a:r>
              <a:rPr lang="fi-FI" sz="2000" i="1" dirty="0" err="1" smtClean="0"/>
              <a:t>PunTakt</a:t>
            </a:r>
            <a:r>
              <a:rPr lang="fi-FI" sz="2000" dirty="0" smtClean="0"/>
              <a:t> ja </a:t>
            </a:r>
            <a:r>
              <a:rPr lang="fi-FI" sz="2000" i="1" dirty="0" err="1" smtClean="0"/>
              <a:t>SinTakt</a:t>
            </a:r>
            <a:r>
              <a:rPr lang="fi-FI" sz="2000" dirty="0" smtClean="0"/>
              <a:t> osapeli</a:t>
            </a:r>
          </a:p>
          <a:p>
            <a:pPr lvl="1"/>
            <a:r>
              <a:rPr lang="fi-FI" sz="1800" dirty="0" smtClean="0"/>
              <a:t>Yhdeksän 2x2 pelimatriisia, joiden</a:t>
            </a:r>
            <a:br>
              <a:rPr lang="fi-FI" sz="1800" dirty="0" smtClean="0"/>
            </a:br>
            <a:r>
              <a:rPr lang="fi-FI" sz="1800" dirty="0" smtClean="0"/>
              <a:t> </a:t>
            </a:r>
            <a:r>
              <a:rPr lang="fi-FI" sz="1800" dirty="0" err="1" smtClean="0"/>
              <a:t>Nash-tasapainoratkaisut</a:t>
            </a:r>
            <a:r>
              <a:rPr lang="fi-FI" sz="1800" dirty="0" smtClean="0"/>
              <a:t> on laskettu</a:t>
            </a:r>
            <a:br>
              <a:rPr lang="fi-FI" sz="1800" dirty="0" smtClean="0"/>
            </a:br>
            <a:r>
              <a:rPr lang="fi-FI" sz="1800" dirty="0" smtClean="0"/>
              <a:t> </a:t>
            </a:r>
            <a:r>
              <a:rPr lang="fi-FI" sz="1800" dirty="0" err="1" smtClean="0"/>
              <a:t>Gambit-ohjelmalla</a:t>
            </a:r>
            <a:r>
              <a:rPr lang="fi-FI" sz="1800" dirty="0" smtClean="0"/>
              <a:t> [5] </a:t>
            </a:r>
          </a:p>
          <a:p>
            <a:pPr lvl="1"/>
            <a:endParaRPr lang="fi-FI" sz="1600" dirty="0" smtClean="0"/>
          </a:p>
          <a:p>
            <a:pPr lvl="1"/>
            <a:endParaRPr lang="fi-FI" sz="1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4929198"/>
            <a:ext cx="17526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kehys 5"/>
          <p:cNvSpPr txBox="1"/>
          <p:nvPr/>
        </p:nvSpPr>
        <p:spPr>
          <a:xfrm>
            <a:off x="1714480" y="5643578"/>
            <a:ext cx="24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Osapeli annettuna </a:t>
            </a:r>
            <a:r>
              <a:rPr lang="fi-FI" sz="1400" dirty="0" smtClean="0">
                <a:solidFill>
                  <a:srgbClr val="FF0000"/>
                </a:solidFill>
              </a:rPr>
              <a:t>V1</a:t>
            </a:r>
            <a:r>
              <a:rPr lang="fi-FI" sz="1400" dirty="0" smtClean="0"/>
              <a:t>,</a:t>
            </a:r>
            <a:r>
              <a:rPr lang="fi-FI" sz="1400" dirty="0" smtClean="0">
                <a:solidFill>
                  <a:srgbClr val="002060"/>
                </a:solidFill>
              </a:rPr>
              <a:t>V1</a:t>
            </a:r>
            <a:endParaRPr lang="fi-FI" sz="1400" dirty="0">
              <a:solidFill>
                <a:srgbClr val="002060"/>
              </a:solidFill>
            </a:endParaRPr>
          </a:p>
        </p:txBody>
      </p:sp>
      <p:sp>
        <p:nvSpPr>
          <p:cNvPr id="7" name="Tekstikehys 6"/>
          <p:cNvSpPr txBox="1"/>
          <p:nvPr/>
        </p:nvSpPr>
        <p:spPr>
          <a:xfrm>
            <a:off x="5786446" y="4857760"/>
            <a:ext cx="2928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Päätösten järjestys ja relevanssikaavio</a:t>
            </a:r>
            <a:endParaRPr lang="fi-FI" sz="1400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2214554"/>
            <a:ext cx="3529011" cy="261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Esimerkkipelin variaatio ja sen ratkaisu 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 smtClean="0"/>
              <a:t>2. vaiheessa päätösten </a:t>
            </a:r>
            <a:r>
              <a:rPr lang="fi-FI" sz="1800" i="1" dirty="0" err="1" smtClean="0"/>
              <a:t>SinP</a:t>
            </a:r>
            <a:r>
              <a:rPr lang="fi-FI" sz="1800" dirty="0" smtClean="0"/>
              <a:t> ja </a:t>
            </a:r>
            <a:r>
              <a:rPr lang="fi-FI" sz="1800" i="1" dirty="0" err="1" smtClean="0"/>
              <a:t>PunK</a:t>
            </a:r>
            <a:r>
              <a:rPr lang="fi-FI" sz="1800" dirty="0" smtClean="0"/>
              <a:t> osapeli päivitetyllä strategiaprofiililla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r>
              <a:rPr lang="fi-FI" sz="1800" dirty="0" smtClean="0"/>
              <a:t>2. vaiheen pelimatriisista ratkaistu </a:t>
            </a:r>
            <a:r>
              <a:rPr lang="fi-FI" sz="1800" dirty="0" err="1" smtClean="0"/>
              <a:t>Nash-tasapainosekastrategia</a:t>
            </a:r>
            <a:r>
              <a:rPr lang="fi-FI" sz="1800" dirty="0" smtClean="0"/>
              <a:t> on vaikutuskaaviopelin tasapainostrategiaprofiili:</a:t>
            </a:r>
            <a:endParaRPr lang="fi-FI" sz="16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2214554"/>
            <a:ext cx="4929222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4000504"/>
            <a:ext cx="5534042" cy="199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Yhteenveto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Vaikutuskaaviopelin avulla voidaan useat pelitilanteet kuvata kompaktisti ja ratkaista yleisen algoritmin avulla (Koller, Milch, 2003)</a:t>
            </a:r>
          </a:p>
          <a:p>
            <a:pPr>
              <a:buNone/>
            </a:pPr>
            <a:endParaRPr lang="fi-FI" sz="2200" dirty="0" smtClean="0"/>
          </a:p>
          <a:p>
            <a:r>
              <a:rPr lang="fi-FI" sz="2000" dirty="0" smtClean="0"/>
              <a:t>Lähestymistavan mielekkyys riippuu relevanssikuvaajan muodosta</a:t>
            </a:r>
          </a:p>
          <a:p>
            <a:endParaRPr lang="fi-FI" sz="2400" dirty="0" smtClean="0"/>
          </a:p>
          <a:p>
            <a:r>
              <a:rPr lang="fi-FI" sz="2000" dirty="0" smtClean="0"/>
              <a:t>Jatkossa tasapainoratkaisualgoritmin toteutus </a:t>
            </a:r>
            <a:r>
              <a:rPr lang="fi-FI" sz="2000" dirty="0" err="1" smtClean="0"/>
              <a:t>Bayes-verkko-ohjelmiston</a:t>
            </a:r>
            <a:r>
              <a:rPr lang="fi-FI" sz="2000" dirty="0" smtClean="0"/>
              <a:t> yhteyteen, esim. </a:t>
            </a:r>
            <a:r>
              <a:rPr lang="fi-FI" sz="2000" dirty="0" err="1" smtClean="0"/>
              <a:t>GeNIe</a:t>
            </a:r>
            <a:r>
              <a:rPr lang="fi-FI" sz="2000" dirty="0" smtClean="0"/>
              <a:t> </a:t>
            </a:r>
            <a:br>
              <a:rPr lang="fi-FI" sz="2000" dirty="0" smtClean="0"/>
            </a:br>
            <a:r>
              <a:rPr lang="fi-FI" sz="2000" dirty="0" smtClean="0"/>
              <a:t>(</a:t>
            </a:r>
            <a:r>
              <a:rPr lang="en-US" sz="2000" i="1" dirty="0" smtClean="0"/>
              <a:t>Graphical Network Interface</a:t>
            </a:r>
            <a:r>
              <a:rPr lang="fi-FI" sz="2000" dirty="0" smtClean="0"/>
              <a:t>)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1538" y="357166"/>
            <a:ext cx="7173912" cy="1082675"/>
          </a:xfrm>
        </p:spPr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0100" y="1285860"/>
            <a:ext cx="7175500" cy="4500594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[1] Koller, D &amp; Milch, B. 2003. Multi-Agent Influence Diagrams for Representing and Solving Games. Games and Economic Behavior, 45(1), 181-221.</a:t>
            </a:r>
            <a:endParaRPr lang="fi-FI" sz="1600" dirty="0" smtClean="0"/>
          </a:p>
          <a:p>
            <a:pPr>
              <a:buNone/>
            </a:pPr>
            <a:r>
              <a:rPr lang="en-US" sz="1600" dirty="0" smtClean="0"/>
              <a:t>[2] </a:t>
            </a:r>
            <a:r>
              <a:rPr lang="en-US" sz="1600" dirty="0" err="1" smtClean="0"/>
              <a:t>Pousi</a:t>
            </a:r>
            <a:r>
              <a:rPr lang="en-US" sz="1600" dirty="0" smtClean="0"/>
              <a:t>, J. 2009. Decision Analytical Approach to Effect Based Operations. </a:t>
            </a:r>
            <a:r>
              <a:rPr lang="en-US" sz="1600" dirty="0" err="1" smtClean="0"/>
              <a:t>Diplomityö</a:t>
            </a:r>
            <a:r>
              <a:rPr lang="en-US" sz="1600" dirty="0" smtClean="0"/>
              <a:t>, </a:t>
            </a:r>
            <a:r>
              <a:rPr lang="en-US" sz="1600" dirty="0" err="1" smtClean="0"/>
              <a:t>Systeemianalyysilaboratorio</a:t>
            </a:r>
            <a:r>
              <a:rPr lang="en-US" sz="1600" dirty="0" smtClean="0"/>
              <a:t>, </a:t>
            </a:r>
            <a:r>
              <a:rPr lang="en-US" sz="1600" dirty="0" err="1" smtClean="0"/>
              <a:t>Teknillinen</a:t>
            </a:r>
            <a:r>
              <a:rPr lang="en-US" sz="1600" dirty="0" smtClean="0"/>
              <a:t> </a:t>
            </a:r>
            <a:r>
              <a:rPr lang="en-US" sz="1600" dirty="0" err="1" smtClean="0"/>
              <a:t>Korkeakoulu</a:t>
            </a:r>
            <a:endParaRPr lang="fi-FI" sz="1600" dirty="0" smtClean="0"/>
          </a:p>
          <a:p>
            <a:pPr>
              <a:buNone/>
            </a:pPr>
            <a:r>
              <a:rPr lang="en-US" sz="1600" dirty="0" smtClean="0"/>
              <a:t>[3] Gibbons, R. 1992. A Primer in Game Theory. Prentice Hall. 267s.</a:t>
            </a:r>
            <a:br>
              <a:rPr lang="en-US" sz="1600" dirty="0" smtClean="0"/>
            </a:br>
            <a:r>
              <a:rPr lang="en-US" sz="1600" dirty="0" smtClean="0"/>
              <a:t>ISBN-10: 0745011594</a:t>
            </a:r>
            <a:endParaRPr lang="fi-FI" sz="1600" dirty="0" smtClean="0"/>
          </a:p>
          <a:p>
            <a:pPr>
              <a:buNone/>
            </a:pPr>
            <a:r>
              <a:rPr lang="en-US" sz="1600" dirty="0" smtClean="0"/>
              <a:t>[4] Decision Systems Laboratory of the University of Pittsburgh. Graphical Network Interface. http://genie.sis.pitt.edu/. </a:t>
            </a:r>
            <a:r>
              <a:rPr lang="en-US" sz="1600" dirty="0" err="1" smtClean="0"/>
              <a:t>Vierailtu</a:t>
            </a:r>
            <a:r>
              <a:rPr lang="en-US" sz="1600" dirty="0" smtClean="0"/>
              <a:t> 13.9.2009</a:t>
            </a:r>
            <a:endParaRPr lang="fi-FI" sz="1600" dirty="0" smtClean="0"/>
          </a:p>
          <a:p>
            <a:pPr>
              <a:buNone/>
            </a:pPr>
            <a:r>
              <a:rPr lang="en-US" sz="1600" dirty="0" smtClean="0"/>
              <a:t>[5] Gambit. Software Tools for Game Theory. </a:t>
            </a:r>
            <a:r>
              <a:rPr lang="fi-FI" sz="1600" dirty="0" smtClean="0"/>
              <a:t>Version 0.2007.01.30 http://www.gambit-project.org. Vierailtu 13.9.2009</a:t>
            </a:r>
          </a:p>
          <a:p>
            <a:pPr>
              <a:buNone/>
            </a:pPr>
            <a:r>
              <a:rPr lang="en-US" sz="1600" dirty="0" smtClean="0"/>
              <a:t>[6] </a:t>
            </a:r>
            <a:r>
              <a:rPr lang="en-US" sz="1600" dirty="0" err="1" smtClean="0"/>
              <a:t>Shachter</a:t>
            </a:r>
            <a:r>
              <a:rPr lang="en-US" sz="1600" dirty="0" smtClean="0"/>
              <a:t>, R.D.  1998. </a:t>
            </a:r>
            <a:r>
              <a:rPr lang="en-US" sz="1600" dirty="0" err="1" smtClean="0"/>
              <a:t>Bayes</a:t>
            </a:r>
            <a:r>
              <a:rPr lang="en-US" sz="1600" dirty="0" smtClean="0"/>
              <a:t>-ball: The rational pastime. In Proceedings of the Fourteenth Conference on Uncertainty in </a:t>
            </a:r>
            <a:r>
              <a:rPr lang="en-US" sz="1600" dirty="0" err="1" smtClean="0"/>
              <a:t>Articial</a:t>
            </a:r>
            <a:r>
              <a:rPr lang="en-US" sz="1600" dirty="0" smtClean="0"/>
              <a:t> Intelligence (UAI-98).  480-487</a:t>
            </a:r>
            <a:endParaRPr lang="fi-FI" sz="1600" dirty="0" smtClean="0"/>
          </a:p>
          <a:p>
            <a:pPr>
              <a:buNone/>
              <a:defRPr/>
            </a:pPr>
            <a:endParaRPr lang="en-US" sz="1400" dirty="0" smtClean="0"/>
          </a:p>
          <a:p>
            <a:pPr>
              <a:buNone/>
              <a:defRPr/>
            </a:pPr>
            <a:endParaRPr lang="en-US" sz="1400" dirty="0" smtClean="0"/>
          </a:p>
          <a:p>
            <a:pPr lvl="0">
              <a:buNone/>
              <a:defRPr/>
            </a:pPr>
            <a:endParaRPr lang="fi-FI" sz="1400" dirty="0" smtClean="0"/>
          </a:p>
          <a:p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81075" y="1571613"/>
            <a:ext cx="7175500" cy="3786214"/>
          </a:xfrm>
        </p:spPr>
        <p:txBody>
          <a:bodyPr/>
          <a:lstStyle/>
          <a:p>
            <a:r>
              <a:rPr lang="fi-FI" sz="2400" dirty="0" smtClean="0"/>
              <a:t>Kandidaatintyössä</a:t>
            </a:r>
          </a:p>
          <a:p>
            <a:pPr lvl="1"/>
            <a:r>
              <a:rPr lang="fi-FI" sz="2000" dirty="0" smtClean="0"/>
              <a:t>Tutustuttiin </a:t>
            </a:r>
            <a:r>
              <a:rPr lang="fi-FI" sz="2000" dirty="0" err="1" smtClean="0"/>
              <a:t>Bayes-verkkoihin</a:t>
            </a:r>
            <a:r>
              <a:rPr lang="fi-FI" sz="2000" dirty="0" smtClean="0"/>
              <a:t> ja vaikutuskaaviopeleihin</a:t>
            </a:r>
          </a:p>
          <a:p>
            <a:pPr lvl="2"/>
            <a:r>
              <a:rPr lang="fi-FI" sz="1600" dirty="0" smtClean="0"/>
              <a:t>Esiteltiin tasapainostrategioiden etsimiseen käytettävä ratkaisualgoritmi (Koller, Milch 2003)</a:t>
            </a:r>
          </a:p>
          <a:p>
            <a:pPr lvl="1">
              <a:buNone/>
            </a:pPr>
            <a:endParaRPr lang="fi-FI" sz="2000" dirty="0" smtClean="0"/>
          </a:p>
          <a:p>
            <a:pPr lvl="1"/>
            <a:r>
              <a:rPr lang="fi-FI" sz="2000" dirty="0" smtClean="0"/>
              <a:t>Konstruoitiin esimerkkipeli (</a:t>
            </a:r>
            <a:r>
              <a:rPr lang="fi-FI" sz="2000" dirty="0" err="1" smtClean="0"/>
              <a:t>Pousi</a:t>
            </a:r>
            <a:r>
              <a:rPr lang="fi-FI" sz="2000" dirty="0" smtClean="0"/>
              <a:t>, 2009)</a:t>
            </a:r>
          </a:p>
          <a:p>
            <a:pPr lvl="2"/>
            <a:r>
              <a:rPr lang="fi-FI" dirty="0" smtClean="0"/>
              <a:t>3 variaatiota, tasapainostrategiat ratkaistiin  ratkaisualgoritmin toimintaa mukaillen</a:t>
            </a:r>
          </a:p>
          <a:p>
            <a:pPr lvl="2"/>
            <a:r>
              <a:rPr lang="fi-FI" dirty="0" smtClean="0"/>
              <a:t>Tasapainoratkaisun herkkyysanalyysi toteutettiin yhden variaation yhteydessä  </a:t>
            </a:r>
          </a:p>
          <a:p>
            <a:pPr lvl="2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Vaikutuskaaviopeli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596" y="1643050"/>
            <a:ext cx="5500726" cy="4429156"/>
          </a:xfrm>
        </p:spPr>
        <p:txBody>
          <a:bodyPr>
            <a:normAutofit/>
          </a:bodyPr>
          <a:lstStyle/>
          <a:p>
            <a:r>
              <a:rPr lang="fi-FI" sz="2000" dirty="0" smtClean="0"/>
              <a:t>Koostuu satunnaismuuttuja-, päätös-, ja hyötysolmuista sekä solmujen välisistä kaarista</a:t>
            </a:r>
          </a:p>
          <a:p>
            <a:pPr lvl="1"/>
            <a:r>
              <a:rPr lang="fi-FI" sz="1600" dirty="0" smtClean="0"/>
              <a:t>Kaaret kuvaavat solmujen välisiä ehdollisia riippuvuuksia</a:t>
            </a:r>
          </a:p>
          <a:p>
            <a:pPr lvl="1"/>
            <a:r>
              <a:rPr lang="fi-FI" sz="1600" dirty="0" smtClean="0"/>
              <a:t>Satunnaismuuttujilla joukko tiloja, päätössolmuilla joukko päätösvaihtoehtoja ja hyötysolmuilla mahdollisten hyötyjen joukko</a:t>
            </a:r>
            <a:endParaRPr lang="fi-FI" sz="2000" dirty="0" smtClean="0"/>
          </a:p>
          <a:p>
            <a:endParaRPr lang="fi-FI" sz="2000" dirty="0" smtClean="0"/>
          </a:p>
          <a:p>
            <a:r>
              <a:rPr lang="fi-FI" sz="2000" dirty="0" smtClean="0"/>
              <a:t>Kuvaa useiden päätöksentekijöiden toimintaa =&gt; pelitilanne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29" name="Suorakulmio 28"/>
          <p:cNvSpPr/>
          <p:nvPr/>
        </p:nvSpPr>
        <p:spPr>
          <a:xfrm>
            <a:off x="5929322" y="857232"/>
            <a:ext cx="3000396" cy="3786214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0" name="Vuokaaviosymboli: Liitin 29"/>
          <p:cNvSpPr/>
          <p:nvPr/>
        </p:nvSpPr>
        <p:spPr>
          <a:xfrm>
            <a:off x="7073087" y="1928802"/>
            <a:ext cx="346199" cy="36268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C</a:t>
            </a:r>
            <a:endParaRPr lang="fi-FI" sz="1200" dirty="0"/>
          </a:p>
        </p:txBody>
      </p:sp>
      <p:sp>
        <p:nvSpPr>
          <p:cNvPr id="31" name="Vuokaaviosymboli: Liitin 30"/>
          <p:cNvSpPr/>
          <p:nvPr/>
        </p:nvSpPr>
        <p:spPr>
          <a:xfrm>
            <a:off x="7430277" y="2643182"/>
            <a:ext cx="346199" cy="36268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E</a:t>
            </a:r>
            <a:endParaRPr lang="fi-FI" sz="1200" dirty="0"/>
          </a:p>
        </p:txBody>
      </p:sp>
      <p:cxnSp>
        <p:nvCxnSpPr>
          <p:cNvPr id="32" name="Suora nuoliyhdysviiva 31"/>
          <p:cNvCxnSpPr>
            <a:stCxn id="38" idx="2"/>
            <a:endCxn id="30" idx="1"/>
          </p:cNvCxnSpPr>
          <p:nvPr/>
        </p:nvCxnSpPr>
        <p:spPr>
          <a:xfrm rot="16200000" flipH="1">
            <a:off x="6782694" y="1640822"/>
            <a:ext cx="476247" cy="2059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33" name="Suora nuoliyhdysviiva 32"/>
          <p:cNvCxnSpPr>
            <a:stCxn id="47" idx="2"/>
            <a:endCxn id="30" idx="7"/>
          </p:cNvCxnSpPr>
          <p:nvPr/>
        </p:nvCxnSpPr>
        <p:spPr>
          <a:xfrm rot="5400000">
            <a:off x="7346086" y="1528169"/>
            <a:ext cx="476247" cy="4312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34" name="Suora nuoliyhdysviiva 33"/>
          <p:cNvCxnSpPr>
            <a:stCxn id="30" idx="4"/>
            <a:endCxn id="31" idx="1"/>
          </p:cNvCxnSpPr>
          <p:nvPr/>
        </p:nvCxnSpPr>
        <p:spPr>
          <a:xfrm rot="16200000" flipH="1">
            <a:off x="7161178" y="2376496"/>
            <a:ext cx="404809" cy="2347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35" name="Vuokaaviosymboli: Liitin 34"/>
          <p:cNvSpPr/>
          <p:nvPr/>
        </p:nvSpPr>
        <p:spPr>
          <a:xfrm>
            <a:off x="7858905" y="2071678"/>
            <a:ext cx="375049" cy="392909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D</a:t>
            </a:r>
            <a:endParaRPr lang="fi-FI" sz="1200" dirty="0"/>
          </a:p>
        </p:txBody>
      </p:sp>
      <p:cxnSp>
        <p:nvCxnSpPr>
          <p:cNvPr id="36" name="Suora nuoliyhdysviiva 35"/>
          <p:cNvCxnSpPr>
            <a:stCxn id="35" idx="3"/>
            <a:endCxn id="31" idx="7"/>
          </p:cNvCxnSpPr>
          <p:nvPr/>
        </p:nvCxnSpPr>
        <p:spPr>
          <a:xfrm rot="5400000">
            <a:off x="7675179" y="2457644"/>
            <a:ext cx="289249" cy="1880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Suorakulmio 37"/>
          <p:cNvSpPr/>
          <p:nvPr/>
        </p:nvSpPr>
        <p:spPr>
          <a:xfrm>
            <a:off x="6715897" y="1142984"/>
            <a:ext cx="403899" cy="3626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A</a:t>
            </a:r>
          </a:p>
        </p:txBody>
      </p:sp>
      <p:sp>
        <p:nvSpPr>
          <p:cNvPr id="39" name="Vinoneliö 12"/>
          <p:cNvSpPr/>
          <p:nvPr/>
        </p:nvSpPr>
        <p:spPr>
          <a:xfrm>
            <a:off x="6715897" y="3429000"/>
            <a:ext cx="642942" cy="64294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smtClean="0"/>
              <a:t>UA</a:t>
            </a:r>
            <a:endParaRPr lang="fi-FI" sz="1200" dirty="0"/>
          </a:p>
        </p:txBody>
      </p:sp>
      <p:cxnSp>
        <p:nvCxnSpPr>
          <p:cNvPr id="40" name="Suora nuoliyhdysviiva 13"/>
          <p:cNvCxnSpPr>
            <a:stCxn id="31" idx="3"/>
            <a:endCxn id="39" idx="0"/>
          </p:cNvCxnSpPr>
          <p:nvPr/>
        </p:nvCxnSpPr>
        <p:spPr>
          <a:xfrm rot="5400000">
            <a:off x="7021050" y="2969072"/>
            <a:ext cx="476247" cy="4436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1" name="TextBox 16"/>
          <p:cNvSpPr txBox="1"/>
          <p:nvPr/>
        </p:nvSpPr>
        <p:spPr>
          <a:xfrm>
            <a:off x="6000760" y="1785926"/>
            <a:ext cx="955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 smtClean="0"/>
              <a:t>Pelaajan A</a:t>
            </a:r>
          </a:p>
          <a:p>
            <a:pPr algn="ctr"/>
            <a:r>
              <a:rPr lang="fi-FI" sz="1200" dirty="0" smtClean="0"/>
              <a:t>päätössolmu</a:t>
            </a:r>
            <a:endParaRPr lang="fi-FI" sz="1200" dirty="0"/>
          </a:p>
        </p:txBody>
      </p:sp>
      <p:cxnSp>
        <p:nvCxnSpPr>
          <p:cNvPr id="42" name="Straight Arrow Connector 17"/>
          <p:cNvCxnSpPr>
            <a:stCxn id="41" idx="0"/>
          </p:cNvCxnSpPr>
          <p:nvPr/>
        </p:nvCxnSpPr>
        <p:spPr bwMode="auto">
          <a:xfrm rot="5400000" flipH="1" flipV="1">
            <a:off x="6489720" y="1560507"/>
            <a:ext cx="214314" cy="236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3" name="TextBox 18"/>
          <p:cNvSpPr txBox="1"/>
          <p:nvPr/>
        </p:nvSpPr>
        <p:spPr>
          <a:xfrm>
            <a:off x="6014495" y="4071942"/>
            <a:ext cx="961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 smtClean="0"/>
              <a:t>Pelaajan A</a:t>
            </a:r>
          </a:p>
          <a:p>
            <a:r>
              <a:rPr lang="fi-FI" sz="1200" dirty="0" smtClean="0"/>
              <a:t>hyötysolmu</a:t>
            </a:r>
            <a:endParaRPr lang="fi-FI" sz="1200" dirty="0"/>
          </a:p>
        </p:txBody>
      </p:sp>
      <p:cxnSp>
        <p:nvCxnSpPr>
          <p:cNvPr id="46" name="Straight Arrow Connector 19"/>
          <p:cNvCxnSpPr>
            <a:stCxn id="43" idx="0"/>
          </p:cNvCxnSpPr>
          <p:nvPr/>
        </p:nvCxnSpPr>
        <p:spPr bwMode="auto">
          <a:xfrm rot="5400000" flipH="1" flipV="1">
            <a:off x="6504853" y="3847821"/>
            <a:ext cx="214312" cy="23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7" name="Suorakulmio 10"/>
          <p:cNvSpPr/>
          <p:nvPr/>
        </p:nvSpPr>
        <p:spPr>
          <a:xfrm>
            <a:off x="7597882" y="1142984"/>
            <a:ext cx="403899" cy="3626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B</a:t>
            </a:r>
          </a:p>
        </p:txBody>
      </p:sp>
      <p:sp>
        <p:nvSpPr>
          <p:cNvPr id="48" name="Vinoneliö 12"/>
          <p:cNvSpPr/>
          <p:nvPr/>
        </p:nvSpPr>
        <p:spPr>
          <a:xfrm>
            <a:off x="7716029" y="3429000"/>
            <a:ext cx="642942" cy="64294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smtClean="0"/>
              <a:t>UB</a:t>
            </a:r>
            <a:endParaRPr lang="fi-FI" sz="1200" dirty="0"/>
          </a:p>
        </p:txBody>
      </p:sp>
      <p:cxnSp>
        <p:nvCxnSpPr>
          <p:cNvPr id="50" name="Suora nuoliyhdysviiva 13"/>
          <p:cNvCxnSpPr>
            <a:stCxn id="31" idx="5"/>
            <a:endCxn id="48" idx="0"/>
          </p:cNvCxnSpPr>
          <p:nvPr/>
        </p:nvCxnSpPr>
        <p:spPr>
          <a:xfrm rot="16200000" flipH="1">
            <a:off x="7643515" y="3035014"/>
            <a:ext cx="476247" cy="3117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3" name="TextBox 48"/>
          <p:cNvSpPr txBox="1"/>
          <p:nvPr/>
        </p:nvSpPr>
        <p:spPr>
          <a:xfrm>
            <a:off x="7884865" y="4071942"/>
            <a:ext cx="96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 smtClean="0"/>
              <a:t>Pelaajan B</a:t>
            </a:r>
          </a:p>
          <a:p>
            <a:r>
              <a:rPr lang="fi-FI" sz="1200" dirty="0" smtClean="0"/>
              <a:t>hyötysolmu</a:t>
            </a:r>
            <a:endParaRPr lang="fi-FI" sz="1200" dirty="0"/>
          </a:p>
        </p:txBody>
      </p:sp>
      <p:sp>
        <p:nvSpPr>
          <p:cNvPr id="54" name="TextBox 50"/>
          <p:cNvSpPr txBox="1"/>
          <p:nvPr/>
        </p:nvSpPr>
        <p:spPr>
          <a:xfrm>
            <a:off x="7929586" y="1500174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 smtClean="0"/>
              <a:t>Pelaajan B</a:t>
            </a:r>
          </a:p>
          <a:p>
            <a:pPr algn="ctr"/>
            <a:r>
              <a:rPr lang="fi-FI" sz="1200" dirty="0" smtClean="0"/>
              <a:t>päätössolmu</a:t>
            </a:r>
            <a:endParaRPr lang="fi-FI" sz="1200" dirty="0"/>
          </a:p>
        </p:txBody>
      </p:sp>
      <p:cxnSp>
        <p:nvCxnSpPr>
          <p:cNvPr id="55" name="Straight Arrow Connector 51"/>
          <p:cNvCxnSpPr/>
          <p:nvPr/>
        </p:nvCxnSpPr>
        <p:spPr bwMode="auto">
          <a:xfrm rot="10800000">
            <a:off x="8072462" y="1428740"/>
            <a:ext cx="142876" cy="14287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6" name="Straight Arrow Connector 57"/>
          <p:cNvCxnSpPr/>
          <p:nvPr/>
        </p:nvCxnSpPr>
        <p:spPr bwMode="auto">
          <a:xfrm rot="10800000">
            <a:off x="8300611" y="3929066"/>
            <a:ext cx="214314" cy="1428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7" name="Tekstikehys 56"/>
          <p:cNvSpPr txBox="1"/>
          <p:nvPr/>
        </p:nvSpPr>
        <p:spPr>
          <a:xfrm>
            <a:off x="6715140" y="4572008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Vaikutuskaaviopeli</a:t>
            </a:r>
            <a:endParaRPr lang="fi-FI" sz="1400" dirty="0"/>
          </a:p>
        </p:txBody>
      </p:sp>
      <p:sp>
        <p:nvSpPr>
          <p:cNvPr id="59" name="TextBox 16"/>
          <p:cNvSpPr txBox="1"/>
          <p:nvPr/>
        </p:nvSpPr>
        <p:spPr>
          <a:xfrm>
            <a:off x="8033599" y="2571744"/>
            <a:ext cx="835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 smtClean="0"/>
              <a:t>Satunnais-</a:t>
            </a:r>
            <a:br>
              <a:rPr lang="fi-FI" sz="1200" dirty="0" smtClean="0"/>
            </a:br>
            <a:r>
              <a:rPr lang="fi-FI" sz="1200" dirty="0" smtClean="0"/>
              <a:t>muuttuja-</a:t>
            </a:r>
            <a:br>
              <a:rPr lang="fi-FI" sz="1200" dirty="0" smtClean="0"/>
            </a:br>
            <a:r>
              <a:rPr lang="fi-FI" sz="1200" dirty="0" smtClean="0"/>
              <a:t>solmu</a:t>
            </a:r>
            <a:endParaRPr lang="fi-FI" sz="1200" dirty="0"/>
          </a:p>
        </p:txBody>
      </p:sp>
      <p:cxnSp>
        <p:nvCxnSpPr>
          <p:cNvPr id="60" name="Straight Arrow Connector 17"/>
          <p:cNvCxnSpPr>
            <a:endCxn id="35" idx="5"/>
          </p:cNvCxnSpPr>
          <p:nvPr/>
        </p:nvCxnSpPr>
        <p:spPr bwMode="auto">
          <a:xfrm rot="16200000" flipV="1">
            <a:off x="8150555" y="2435522"/>
            <a:ext cx="164697" cy="1077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aphicFrame>
        <p:nvGraphicFramePr>
          <p:cNvPr id="63" name="Taulukko 62"/>
          <p:cNvGraphicFramePr>
            <a:graphicFrameLocks noGrp="1"/>
          </p:cNvGraphicFramePr>
          <p:nvPr/>
        </p:nvGraphicFramePr>
        <p:xfrm>
          <a:off x="3929058" y="4857760"/>
          <a:ext cx="2547935" cy="762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09587"/>
                <a:gridCol w="509587"/>
                <a:gridCol w="509587"/>
                <a:gridCol w="509587"/>
                <a:gridCol w="509587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Pr(C|A,B)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A=a1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A=a2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fi-FI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/>
                        <a:t>B=b1</a:t>
                      </a:r>
                      <a:endParaRPr lang="fi-FI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/>
                        <a:t>B=b2</a:t>
                      </a:r>
                      <a:endParaRPr lang="fi-FI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/>
                        <a:t>B=b1</a:t>
                      </a:r>
                      <a:endParaRPr lang="fi-FI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B=b2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C=c1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/>
                        <a:t>0.95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 dirty="0"/>
                        <a:t>0.4</a:t>
                      </a:r>
                      <a:endParaRPr lang="fi-FI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/>
                        <a:t>0.55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/>
                        <a:t>0.9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1" u="none" strike="noStrike" dirty="0"/>
                        <a:t>C=c2</a:t>
                      </a:r>
                      <a:endParaRPr lang="fi-FI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 dirty="0"/>
                        <a:t>0.05</a:t>
                      </a:r>
                      <a:endParaRPr lang="fi-FI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/>
                        <a:t>0.6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 dirty="0"/>
                        <a:t>0.45</a:t>
                      </a:r>
                      <a:endParaRPr lang="fi-FI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u="none" strike="noStrike" dirty="0"/>
                        <a:t>0.1</a:t>
                      </a:r>
                      <a:endParaRPr lang="fi-FI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cxnSp>
        <p:nvCxnSpPr>
          <p:cNvPr id="64" name="Straight Arrow Connector 17"/>
          <p:cNvCxnSpPr/>
          <p:nvPr/>
        </p:nvCxnSpPr>
        <p:spPr bwMode="auto">
          <a:xfrm rot="5400000" flipH="1" flipV="1">
            <a:off x="4714877" y="2500305"/>
            <a:ext cx="2571768" cy="21431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73" name="Tekstikehys 72"/>
          <p:cNvSpPr txBox="1"/>
          <p:nvPr/>
        </p:nvSpPr>
        <p:spPr>
          <a:xfrm>
            <a:off x="3643306" y="5643578"/>
            <a:ext cx="371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Ehdollinen todennäköisyysjakauma solmulle C</a:t>
            </a:r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Päätöksentekosääntö ja strategiaprofiili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81075" y="1865313"/>
            <a:ext cx="5305437" cy="3989387"/>
          </a:xfrm>
        </p:spPr>
        <p:txBody>
          <a:bodyPr/>
          <a:lstStyle/>
          <a:p>
            <a:r>
              <a:rPr lang="fi-FI" sz="1800" dirty="0" smtClean="0"/>
              <a:t>Päätöksentekosääntö liittää päätössolmun päätösvaihtoehtoihin ehdollisen todennäköisyysjakauman</a:t>
            </a:r>
          </a:p>
          <a:p>
            <a:pPr lvl="1"/>
            <a:r>
              <a:rPr lang="fi-FI" sz="1400" dirty="0" smtClean="0"/>
              <a:t>Esimerkiksi solmulle A:  </a:t>
            </a:r>
          </a:p>
          <a:p>
            <a:endParaRPr lang="fi-FI" sz="1800" dirty="0" smtClean="0"/>
          </a:p>
          <a:p>
            <a:endParaRPr lang="fi-FI" sz="1800" dirty="0" smtClean="0"/>
          </a:p>
          <a:p>
            <a:r>
              <a:rPr lang="fi-FI" sz="1800" dirty="0" smtClean="0"/>
              <a:t>Strategiaprofiili </a:t>
            </a:r>
            <a:r>
              <a:rPr lang="el-GR" sz="1800" dirty="0" smtClean="0"/>
              <a:t>σ</a:t>
            </a:r>
            <a:r>
              <a:rPr lang="fi-FI" sz="1800" dirty="0" smtClean="0"/>
              <a:t> koostuu kaikkien päätössolmujen päätöksentekosäännöistä</a:t>
            </a:r>
          </a:p>
          <a:p>
            <a:pPr lvl="1"/>
            <a:r>
              <a:rPr lang="fi-FI" sz="1800" dirty="0" smtClean="0"/>
              <a:t>Hyödyn odotusarvot helposti laskettavissa pelaajille kyseisellä strategiaprofiililla</a:t>
            </a:r>
            <a:endParaRPr lang="fi-FI" sz="1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6" name="Otsikko 1"/>
          <p:cNvSpPr>
            <a:spLocks noGrp="1"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/>
          </a:p>
        </p:txBody>
      </p:sp>
      <p:sp>
        <p:nvSpPr>
          <p:cNvPr id="7" name="Alaotsikko 2"/>
          <p:cNvSpPr>
            <a:spLocks noGrp="1"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  <p:sp>
        <p:nvSpPr>
          <p:cNvPr id="9" name="Vuokaaviosymboli: Liitin 8"/>
          <p:cNvSpPr/>
          <p:nvPr/>
        </p:nvSpPr>
        <p:spPr>
          <a:xfrm>
            <a:off x="6929454" y="3000372"/>
            <a:ext cx="857256" cy="857256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C</a:t>
            </a:r>
            <a:endParaRPr lang="fi-FI" sz="1200" dirty="0"/>
          </a:p>
        </p:txBody>
      </p:sp>
      <p:cxnSp>
        <p:nvCxnSpPr>
          <p:cNvPr id="11" name="Suora nuoliyhdysviiva 10"/>
          <p:cNvCxnSpPr>
            <a:stCxn id="16" idx="2"/>
            <a:endCxn id="9" idx="1"/>
          </p:cNvCxnSpPr>
          <p:nvPr/>
        </p:nvCxnSpPr>
        <p:spPr>
          <a:xfrm rot="16200000" flipH="1">
            <a:off x="6447247" y="2518165"/>
            <a:ext cx="554170" cy="6613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2" name="Suora nuoliyhdysviiva 11"/>
          <p:cNvCxnSpPr>
            <a:stCxn id="17" idx="2"/>
            <a:endCxn id="9" idx="7"/>
          </p:cNvCxnSpPr>
          <p:nvPr/>
        </p:nvCxnSpPr>
        <p:spPr>
          <a:xfrm rot="5400000">
            <a:off x="7607590" y="2482447"/>
            <a:ext cx="697046" cy="5898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6" name="Suorakulmio 15"/>
          <p:cNvSpPr/>
          <p:nvPr/>
        </p:nvSpPr>
        <p:spPr>
          <a:xfrm>
            <a:off x="5929322" y="1714488"/>
            <a:ext cx="928694" cy="857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A</a:t>
            </a:r>
          </a:p>
        </p:txBody>
      </p:sp>
      <p:sp>
        <p:nvSpPr>
          <p:cNvPr id="17" name="Suorakulmio 16"/>
          <p:cNvSpPr/>
          <p:nvPr/>
        </p:nvSpPr>
        <p:spPr>
          <a:xfrm>
            <a:off x="7786710" y="1500174"/>
            <a:ext cx="928694" cy="9286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B</a:t>
            </a:r>
          </a:p>
        </p:txBody>
      </p:sp>
      <p:cxnSp>
        <p:nvCxnSpPr>
          <p:cNvPr id="20" name="Suora nuoliyhdysviiva 19"/>
          <p:cNvCxnSpPr>
            <a:stCxn id="17" idx="1"/>
            <a:endCxn id="16" idx="3"/>
          </p:cNvCxnSpPr>
          <p:nvPr/>
        </p:nvCxnSpPr>
        <p:spPr>
          <a:xfrm rot="10800000" flipV="1">
            <a:off x="6858016" y="1964520"/>
            <a:ext cx="928694" cy="178595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Vinoneliö 20"/>
          <p:cNvSpPr/>
          <p:nvPr/>
        </p:nvSpPr>
        <p:spPr>
          <a:xfrm>
            <a:off x="7500958" y="4143380"/>
            <a:ext cx="1143008" cy="857256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200" dirty="0" smtClean="0"/>
              <a:t>U</a:t>
            </a:r>
            <a:r>
              <a:rPr lang="fi-FI" sz="1200" baseline="-25000" dirty="0" smtClean="0"/>
              <a:t>A</a:t>
            </a:r>
            <a:endParaRPr lang="fi-FI" sz="1200" baseline="-25000" dirty="0"/>
          </a:p>
        </p:txBody>
      </p:sp>
      <p:cxnSp>
        <p:nvCxnSpPr>
          <p:cNvPr id="22" name="Suora nuoliyhdysviiva 21"/>
          <p:cNvCxnSpPr>
            <a:stCxn id="9" idx="4"/>
          </p:cNvCxnSpPr>
          <p:nvPr/>
        </p:nvCxnSpPr>
        <p:spPr>
          <a:xfrm rot="16200000" flipH="1">
            <a:off x="7322363" y="3893347"/>
            <a:ext cx="500066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4" name="Tekstikehys 83"/>
          <p:cNvSpPr txBox="1"/>
          <p:nvPr/>
        </p:nvSpPr>
        <p:spPr>
          <a:xfrm>
            <a:off x="6286512" y="1357298"/>
            <a:ext cx="1357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Päätösvaihtoehdot</a:t>
            </a:r>
            <a:endParaRPr lang="fi-FI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3143248"/>
            <a:ext cx="40386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" name="Taulukko 23"/>
          <p:cNvGraphicFramePr>
            <a:graphicFrameLocks noGrp="1"/>
          </p:cNvGraphicFramePr>
          <p:nvPr/>
        </p:nvGraphicFramePr>
        <p:xfrm>
          <a:off x="5929322" y="1714488"/>
          <a:ext cx="357190" cy="853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190"/>
              </a:tblGrid>
              <a:tr h="279952">
                <a:tc>
                  <a:txBody>
                    <a:bodyPr/>
                    <a:lstStyle/>
                    <a:p>
                      <a:endParaRPr lang="fi-FI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2457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a1</a:t>
                      </a:r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57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a2</a:t>
                      </a:r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7" name="Suora nuoliyhdysviiva 86"/>
          <p:cNvCxnSpPr>
            <a:stCxn id="84" idx="2"/>
          </p:cNvCxnSpPr>
          <p:nvPr/>
        </p:nvCxnSpPr>
        <p:spPr bwMode="auto">
          <a:xfrm rot="5400000">
            <a:off x="6192839" y="1727971"/>
            <a:ext cx="866009" cy="6786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6" name="Suora nuoliyhdysviiva 85"/>
          <p:cNvCxnSpPr>
            <a:stCxn id="84" idx="2"/>
          </p:cNvCxnSpPr>
          <p:nvPr/>
        </p:nvCxnSpPr>
        <p:spPr bwMode="auto">
          <a:xfrm rot="5400000">
            <a:off x="6335715" y="1513657"/>
            <a:ext cx="508819" cy="75009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aphicFrame>
        <p:nvGraphicFramePr>
          <p:cNvPr id="35" name="Taulukko 34"/>
          <p:cNvGraphicFramePr>
            <a:graphicFrameLocks noGrp="1"/>
          </p:cNvGraphicFramePr>
          <p:nvPr/>
        </p:nvGraphicFramePr>
        <p:xfrm>
          <a:off x="7786710" y="1500174"/>
          <a:ext cx="357190" cy="9286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190"/>
              </a:tblGrid>
              <a:tr h="323023">
                <a:tc>
                  <a:txBody>
                    <a:bodyPr/>
                    <a:lstStyle/>
                    <a:p>
                      <a:endParaRPr lang="fi-FI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2836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b1</a:t>
                      </a:r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836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b2</a:t>
                      </a:r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1785926"/>
            <a:ext cx="161925" cy="2667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1571612"/>
            <a:ext cx="171450" cy="26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Optimaalisen strategiaprofiilin ratkaiseminen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1538" y="1785926"/>
            <a:ext cx="7572428" cy="4068774"/>
          </a:xfrm>
        </p:spPr>
        <p:txBody>
          <a:bodyPr/>
          <a:lstStyle/>
          <a:p>
            <a:endParaRPr lang="fi-FI" sz="2000" dirty="0" smtClean="0"/>
          </a:p>
          <a:p>
            <a:r>
              <a:rPr lang="fi-FI" sz="2000" dirty="0" err="1" smtClean="0"/>
              <a:t>Nash-tasapainoehto</a:t>
            </a:r>
            <a:r>
              <a:rPr lang="fi-FI" sz="2000" dirty="0" smtClean="0"/>
              <a:t> strategiaprofiilille </a:t>
            </a:r>
            <a:r>
              <a:rPr lang="el-GR" sz="2000" dirty="0" smtClean="0"/>
              <a:t>σ</a:t>
            </a:r>
            <a:r>
              <a:rPr lang="fi-FI" sz="2000" dirty="0" smtClean="0"/>
              <a:t>* </a:t>
            </a:r>
            <a:br>
              <a:rPr lang="fi-FI" sz="2000" dirty="0" smtClean="0"/>
            </a:br>
            <a:r>
              <a:rPr lang="fi-FI" sz="2000" dirty="0" smtClean="0"/>
              <a:t>(Koller, Milch, 2003):</a:t>
            </a:r>
          </a:p>
          <a:p>
            <a:endParaRPr lang="fi-FI" sz="2000" dirty="0" smtClean="0"/>
          </a:p>
          <a:p>
            <a:pPr lvl="1"/>
            <a:r>
              <a:rPr lang="fi-FI" sz="1600" dirty="0" smtClean="0"/>
              <a:t>Yhdenkään pelaajan ei kannata muuttaa päätöksentekosääntöjään yksipuolisesti</a:t>
            </a:r>
          </a:p>
          <a:p>
            <a:pPr>
              <a:buNone/>
            </a:pPr>
            <a:r>
              <a:rPr lang="fi-FI" sz="2000" dirty="0" smtClean="0"/>
              <a:t>             </a:t>
            </a:r>
          </a:p>
          <a:p>
            <a:r>
              <a:rPr lang="fi-FI" sz="2000" dirty="0" smtClean="0"/>
              <a:t>Tasapainoehdon toteuttavan strategiaprofiilin suora ratkaiseminen on haastavaa</a:t>
            </a:r>
          </a:p>
          <a:p>
            <a:r>
              <a:rPr lang="fi-FI" sz="2000" dirty="0" smtClean="0"/>
              <a:t>Optimaalinen strategiaprofiili voidaan ratkaista osissa hyödyntämällä vaikutuskaaviopelin rakennetta</a:t>
            </a:r>
          </a:p>
          <a:p>
            <a:pPr lvl="1"/>
            <a:endParaRPr lang="fi-FI" sz="1600" dirty="0" smtClean="0"/>
          </a:p>
          <a:p>
            <a:pPr>
              <a:buNone/>
            </a:pPr>
            <a:r>
              <a:rPr lang="fi-FI" sz="2000" dirty="0" smtClean="0"/>
              <a:t>                                                   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	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endParaRPr lang="fi-FI" sz="2000" dirty="0" smtClean="0"/>
          </a:p>
          <a:p>
            <a:pPr lvl="1"/>
            <a:endParaRPr lang="fi-FI" sz="1600" dirty="0" smtClean="0"/>
          </a:p>
          <a:p>
            <a:endParaRPr lang="fi-FI" sz="2000" dirty="0" smtClean="0"/>
          </a:p>
          <a:p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endParaRPr lang="fi-FI" sz="1400" dirty="0" smtClean="0"/>
          </a:p>
          <a:p>
            <a:pPr>
              <a:buNone/>
            </a:pPr>
            <a:endParaRPr lang="fi-FI" sz="1400" dirty="0" smtClean="0"/>
          </a:p>
          <a:p>
            <a:pPr>
              <a:buNone/>
            </a:pPr>
            <a:endParaRPr lang="fi-FI" sz="14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928934"/>
            <a:ext cx="17811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Relevanssikaavio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8662" y="1714488"/>
            <a:ext cx="5162561" cy="3989387"/>
          </a:xfrm>
        </p:spPr>
        <p:txBody>
          <a:bodyPr/>
          <a:lstStyle/>
          <a:p>
            <a:r>
              <a:rPr lang="fi-FI" sz="1800" dirty="0" smtClean="0"/>
              <a:t>Päätössolmuilla strateginen riippuvuusrelaatio: </a:t>
            </a:r>
            <a:br>
              <a:rPr lang="fi-FI" sz="1800" dirty="0" smtClean="0"/>
            </a:br>
            <a:r>
              <a:rPr lang="fi-FI" sz="1800" dirty="0" smtClean="0"/>
              <a:t>onko päätös toiselle päätökselle relevantti </a:t>
            </a:r>
          </a:p>
          <a:p>
            <a:pPr lvl="1"/>
            <a:r>
              <a:rPr lang="fi-FI" sz="1600" dirty="0" smtClean="0"/>
              <a:t>Optimoitaessa yksittäisen päätöksen päätöksentekosääntöä tarvitsee ottaa huomioon vain strategisesti relevantit päätössolmut</a:t>
            </a:r>
            <a:br>
              <a:rPr lang="fi-FI" sz="1600" dirty="0" smtClean="0"/>
            </a:br>
            <a:r>
              <a:rPr lang="fi-FI" sz="1600" dirty="0" smtClean="0"/>
              <a:t>(Koller, Milch 2003)</a:t>
            </a:r>
            <a:endParaRPr lang="fi-FI" sz="1800" dirty="0" smtClean="0"/>
          </a:p>
          <a:p>
            <a:r>
              <a:rPr lang="fi-FI" sz="1800" dirty="0" smtClean="0"/>
              <a:t>Strategiset relevanssit voidaan selvittää vaikutuskaaviopelin rakenteesta ja esittää kaaviona</a:t>
            </a:r>
          </a:p>
          <a:p>
            <a:pPr lvl="1"/>
            <a:r>
              <a:rPr lang="fi-FI" sz="1600" dirty="0" err="1" smtClean="0"/>
              <a:t>Shacterin</a:t>
            </a:r>
            <a:r>
              <a:rPr lang="fi-FI" sz="1600" dirty="0" smtClean="0"/>
              <a:t> </a:t>
            </a:r>
            <a:r>
              <a:rPr lang="fi-FI" sz="1600" dirty="0" err="1" smtClean="0"/>
              <a:t>Bayes-Ball</a:t>
            </a:r>
            <a:r>
              <a:rPr lang="fi-FI" sz="1600" dirty="0" smtClean="0"/>
              <a:t> –algoritmin [6] avulla</a:t>
            </a:r>
          </a:p>
          <a:p>
            <a:pPr lvl="1"/>
            <a:r>
              <a:rPr lang="fi-FI" sz="1600" dirty="0" smtClean="0"/>
              <a:t>Päättelemällä yksinkertaisen vaikutuskaaviopelin tapauksessa</a:t>
            </a:r>
            <a:br>
              <a:rPr lang="fi-FI" sz="1600" dirty="0" smtClean="0"/>
            </a:br>
            <a:r>
              <a:rPr lang="fi-FI" sz="1600" dirty="0" smtClean="0"/>
              <a:t>(Koller, Milch, 2003)</a:t>
            </a:r>
          </a:p>
          <a:p>
            <a:pPr lvl="1">
              <a:buNone/>
            </a:pPr>
            <a:endParaRPr lang="fi-FI" sz="1600" dirty="0" smtClean="0"/>
          </a:p>
        </p:txBody>
      </p:sp>
      <p:sp>
        <p:nvSpPr>
          <p:cNvPr id="35" name="Suorakulmio 34"/>
          <p:cNvSpPr/>
          <p:nvPr/>
        </p:nvSpPr>
        <p:spPr>
          <a:xfrm>
            <a:off x="5857884" y="857232"/>
            <a:ext cx="3000396" cy="5000660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Suorakulmio 35"/>
          <p:cNvSpPr/>
          <p:nvPr/>
        </p:nvSpPr>
        <p:spPr>
          <a:xfrm>
            <a:off x="6286512" y="2214554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err="1" smtClean="0"/>
              <a:t>D</a:t>
            </a:r>
            <a:r>
              <a:rPr lang="fi-FI" sz="2000" baseline="-25000" dirty="0" err="1" smtClean="0"/>
              <a:t>bj</a:t>
            </a:r>
            <a:endParaRPr lang="fi-FI" sz="2000" baseline="-25000" dirty="0"/>
          </a:p>
        </p:txBody>
      </p:sp>
      <p:sp>
        <p:nvSpPr>
          <p:cNvPr id="37" name="Suorakulmio 36"/>
          <p:cNvSpPr/>
          <p:nvPr/>
        </p:nvSpPr>
        <p:spPr>
          <a:xfrm>
            <a:off x="7715272" y="2214554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smtClean="0"/>
              <a:t>D</a:t>
            </a:r>
            <a:r>
              <a:rPr lang="fi-FI" sz="2000" baseline="-25000" dirty="0" smtClean="0"/>
              <a:t>ai</a:t>
            </a:r>
            <a:endParaRPr lang="fi-FI" sz="2000" baseline="-25000" dirty="0"/>
          </a:p>
        </p:txBody>
      </p:sp>
      <p:cxnSp>
        <p:nvCxnSpPr>
          <p:cNvPr id="38" name="Muoto 82"/>
          <p:cNvCxnSpPr>
            <a:stCxn id="36" idx="0"/>
            <a:endCxn id="37" idx="0"/>
          </p:cNvCxnSpPr>
          <p:nvPr/>
        </p:nvCxnSpPr>
        <p:spPr>
          <a:xfrm rot="5400000" flipH="1" flipV="1">
            <a:off x="7393801" y="1500174"/>
            <a:ext cx="1588" cy="1428760"/>
          </a:xfrm>
          <a:prstGeom prst="curvedConnector3">
            <a:avLst>
              <a:gd name="adj1" fmla="val 14395466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Muoto 85"/>
          <p:cNvCxnSpPr>
            <a:stCxn id="37" idx="2"/>
            <a:endCxn id="36" idx="2"/>
          </p:cNvCxnSpPr>
          <p:nvPr/>
        </p:nvCxnSpPr>
        <p:spPr>
          <a:xfrm rot="5400000">
            <a:off x="7393801" y="2071678"/>
            <a:ext cx="1588" cy="1428760"/>
          </a:xfrm>
          <a:prstGeom prst="curvedConnector3">
            <a:avLst>
              <a:gd name="adj1" fmla="val 14395466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Suorakulmio 39"/>
          <p:cNvSpPr/>
          <p:nvPr/>
        </p:nvSpPr>
        <p:spPr>
          <a:xfrm>
            <a:off x="6286512" y="1000108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err="1" smtClean="0"/>
              <a:t>D</a:t>
            </a:r>
            <a:r>
              <a:rPr lang="fi-FI" sz="2000" baseline="-25000" dirty="0" err="1" smtClean="0"/>
              <a:t>ck</a:t>
            </a:r>
            <a:endParaRPr lang="fi-FI" sz="2000" baseline="-25000" dirty="0"/>
          </a:p>
        </p:txBody>
      </p:sp>
      <p:cxnSp>
        <p:nvCxnSpPr>
          <p:cNvPr id="41" name="Muoto 79"/>
          <p:cNvCxnSpPr>
            <a:stCxn id="40" idx="2"/>
            <a:endCxn id="36" idx="0"/>
          </p:cNvCxnSpPr>
          <p:nvPr/>
        </p:nvCxnSpPr>
        <p:spPr>
          <a:xfrm rot="5400000">
            <a:off x="6357950" y="1893083"/>
            <a:ext cx="642942" cy="1588"/>
          </a:xfrm>
          <a:prstGeom prst="curved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kstikehys 41"/>
          <p:cNvSpPr txBox="1"/>
          <p:nvPr/>
        </p:nvSpPr>
        <p:spPr>
          <a:xfrm>
            <a:off x="6143636" y="4857760"/>
            <a:ext cx="2000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Syklitön relevanssikaavio</a:t>
            </a:r>
            <a:endParaRPr lang="fi-FI" sz="1200" dirty="0"/>
          </a:p>
        </p:txBody>
      </p:sp>
      <p:sp>
        <p:nvSpPr>
          <p:cNvPr id="43" name="Tekstikehys 42"/>
          <p:cNvSpPr txBox="1"/>
          <p:nvPr/>
        </p:nvSpPr>
        <p:spPr>
          <a:xfrm>
            <a:off x="6643702" y="1643050"/>
            <a:ext cx="2000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Syklinen relevanssikaavio</a:t>
            </a:r>
            <a:endParaRPr lang="fi-FI" sz="1200" dirty="0"/>
          </a:p>
        </p:txBody>
      </p:sp>
      <p:sp>
        <p:nvSpPr>
          <p:cNvPr id="44" name="Suorakulmio 43"/>
          <p:cNvSpPr/>
          <p:nvPr/>
        </p:nvSpPr>
        <p:spPr>
          <a:xfrm>
            <a:off x="7715272" y="3357562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err="1" smtClean="0"/>
              <a:t>D</a:t>
            </a:r>
            <a:r>
              <a:rPr lang="fi-FI" sz="2000" baseline="-25000" dirty="0" err="1" smtClean="0"/>
              <a:t>bj</a:t>
            </a:r>
            <a:endParaRPr lang="fi-FI" sz="2000" baseline="-25000" dirty="0"/>
          </a:p>
        </p:txBody>
      </p:sp>
      <p:sp>
        <p:nvSpPr>
          <p:cNvPr id="45" name="Suorakulmio 44"/>
          <p:cNvSpPr/>
          <p:nvPr/>
        </p:nvSpPr>
        <p:spPr>
          <a:xfrm>
            <a:off x="6929454" y="4286256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smtClean="0"/>
              <a:t>D</a:t>
            </a:r>
            <a:r>
              <a:rPr lang="fi-FI" sz="2000" baseline="-25000" dirty="0" smtClean="0"/>
              <a:t>ai</a:t>
            </a:r>
            <a:endParaRPr lang="fi-FI" sz="2000" baseline="-25000" dirty="0"/>
          </a:p>
        </p:txBody>
      </p:sp>
      <p:sp>
        <p:nvSpPr>
          <p:cNvPr id="46" name="Suorakulmio 45"/>
          <p:cNvSpPr/>
          <p:nvPr/>
        </p:nvSpPr>
        <p:spPr>
          <a:xfrm>
            <a:off x="7715272" y="5143512"/>
            <a:ext cx="785818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000" dirty="0" err="1" smtClean="0"/>
              <a:t>D</a:t>
            </a:r>
            <a:r>
              <a:rPr lang="fi-FI" sz="2000" baseline="-25000" dirty="0" err="1" smtClean="0"/>
              <a:t>ck</a:t>
            </a:r>
            <a:endParaRPr lang="fi-FI" sz="2000" baseline="-25000" dirty="0"/>
          </a:p>
        </p:txBody>
      </p:sp>
      <p:cxnSp>
        <p:nvCxnSpPr>
          <p:cNvPr id="47" name="Suora nuoliyhdysviiva 46"/>
          <p:cNvCxnSpPr>
            <a:endCxn id="45" idx="0"/>
          </p:cNvCxnSpPr>
          <p:nvPr/>
        </p:nvCxnSpPr>
        <p:spPr>
          <a:xfrm rot="10800000" flipV="1">
            <a:off x="7322364" y="3929066"/>
            <a:ext cx="392909" cy="35719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uora nuoliyhdysviiva 47"/>
          <p:cNvCxnSpPr>
            <a:endCxn id="46" idx="0"/>
          </p:cNvCxnSpPr>
          <p:nvPr/>
        </p:nvCxnSpPr>
        <p:spPr>
          <a:xfrm>
            <a:off x="7715272" y="4857760"/>
            <a:ext cx="392909" cy="28575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Ratkaisualgoritmi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0100" y="1500174"/>
            <a:ext cx="7643866" cy="421484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fi-FI" sz="1800" dirty="0" smtClean="0"/>
              <a:t>Järjestetään päätössolmut relevanssikuvaajan</a:t>
            </a:r>
            <a:br>
              <a:rPr lang="fi-FI" sz="1800" dirty="0" smtClean="0"/>
            </a:br>
            <a:r>
              <a:rPr lang="fi-FI" sz="1800" dirty="0" smtClean="0"/>
              <a:t> perusteella</a:t>
            </a:r>
          </a:p>
          <a:p>
            <a:pPr>
              <a:buNone/>
            </a:pPr>
            <a:r>
              <a:rPr lang="fi-FI" sz="1800" dirty="0" smtClean="0"/>
              <a:t>2. Valitaan mielivaltainen strategiaprofiili</a:t>
            </a:r>
          </a:p>
          <a:p>
            <a:pPr>
              <a:buNone/>
            </a:pPr>
            <a:r>
              <a:rPr lang="fi-FI" sz="1800" dirty="0" smtClean="0"/>
              <a:t>3. Iteroidaan optimaaliset päätöksentekosäännöt</a:t>
            </a:r>
            <a:br>
              <a:rPr lang="fi-FI" sz="1800" dirty="0" smtClean="0"/>
            </a:br>
            <a:r>
              <a:rPr lang="fi-FI" sz="1800" dirty="0" smtClean="0"/>
              <a:t>päätössolmujen järjestyksen </a:t>
            </a:r>
            <a:br>
              <a:rPr lang="fi-FI" sz="1800" dirty="0" smtClean="0"/>
            </a:br>
            <a:r>
              <a:rPr lang="fi-FI" sz="1800" dirty="0" smtClean="0"/>
              <a:t>osoittamassa järjestyksessä</a:t>
            </a:r>
          </a:p>
          <a:p>
            <a:pPr lvl="1"/>
            <a:r>
              <a:rPr lang="fi-FI" sz="1600" dirty="0" smtClean="0"/>
              <a:t>Syklittömän relevanssikuvaajan tapauksessa valitaan sellainen päätösvaihtoehto, joka maksimoi lausekkeen:</a:t>
            </a:r>
          </a:p>
          <a:p>
            <a:endParaRPr lang="fi-FI" sz="1800" dirty="0" smtClean="0"/>
          </a:p>
          <a:p>
            <a:pPr lvl="1">
              <a:buNone/>
            </a:pPr>
            <a:endParaRPr lang="fi-FI" sz="1600" dirty="0" smtClean="0"/>
          </a:p>
          <a:p>
            <a:pPr lvl="1">
              <a:buNone/>
            </a:pPr>
            <a:endParaRPr lang="fi-FI" sz="1600" dirty="0" smtClean="0"/>
          </a:p>
          <a:p>
            <a:pPr lvl="1"/>
            <a:r>
              <a:rPr lang="fi-FI" sz="1600" dirty="0" smtClean="0"/>
              <a:t>Syklinen relevanssikaavio johtaa osapelien ratkaisemiseen </a:t>
            </a:r>
            <a:r>
              <a:rPr lang="fi-FI" sz="1600" dirty="0" err="1" smtClean="0"/>
              <a:t>iteraatiossa</a:t>
            </a:r>
            <a:r>
              <a:rPr lang="fi-FI" sz="1600" dirty="0" smtClean="0"/>
              <a:t> </a:t>
            </a:r>
          </a:p>
          <a:p>
            <a:pPr lvl="1"/>
            <a:r>
              <a:rPr lang="fi-FI" sz="1600" dirty="0" smtClean="0"/>
              <a:t>Päivitetään strategiaprofiili ratkaistuilla päätöksentekosäännöillä jokaisen </a:t>
            </a:r>
            <a:r>
              <a:rPr lang="fi-FI" sz="1600" dirty="0" err="1" smtClean="0"/>
              <a:t>iteraation</a:t>
            </a:r>
            <a:r>
              <a:rPr lang="fi-FI" sz="1600" dirty="0" smtClean="0"/>
              <a:t> päätteeksi</a:t>
            </a:r>
          </a:p>
          <a:p>
            <a:pPr lvl="1"/>
            <a:endParaRPr lang="fi-FI" sz="1600" dirty="0" smtClean="0"/>
          </a:p>
          <a:p>
            <a:pPr lvl="1"/>
            <a:endParaRPr lang="fi-FI" sz="1400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1500174"/>
            <a:ext cx="2317482" cy="171451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4000504"/>
            <a:ext cx="5095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Esimerkkivaikutuskaaviopeli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2910" y="1500174"/>
            <a:ext cx="8286808" cy="4357718"/>
          </a:xfrm>
        </p:spPr>
        <p:txBody>
          <a:bodyPr/>
          <a:lstStyle/>
          <a:p>
            <a:r>
              <a:rPr lang="fi-FI" sz="2000" dirty="0" smtClean="0"/>
              <a:t>Kuvaa kahden pelaajan ilmataistelua (</a:t>
            </a:r>
            <a:r>
              <a:rPr lang="fi-FI" sz="2000" dirty="0" err="1" smtClean="0"/>
              <a:t>Pousi</a:t>
            </a:r>
            <a:r>
              <a:rPr lang="fi-FI" sz="2000" dirty="0" smtClean="0"/>
              <a:t>, 2009)</a:t>
            </a:r>
          </a:p>
          <a:p>
            <a:pPr lvl="1"/>
            <a:r>
              <a:rPr lang="fi-FI" sz="1800" dirty="0" smtClean="0"/>
              <a:t>Vaikutuskaaviopeli on muodostettu </a:t>
            </a:r>
            <a:r>
              <a:rPr lang="fi-FI" sz="1800" dirty="0" err="1" smtClean="0"/>
              <a:t>GeNIe-ohjelmistolla</a:t>
            </a:r>
            <a:r>
              <a:rPr lang="fi-FI" sz="1800" dirty="0" smtClean="0"/>
              <a:t> [4] </a:t>
            </a:r>
          </a:p>
          <a:p>
            <a:pPr lvl="1"/>
            <a:r>
              <a:rPr lang="fi-FI" sz="1800" dirty="0" smtClean="0"/>
              <a:t>Kummallakin pelaajalla kaksi päätössolmua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1410" y="2571743"/>
            <a:ext cx="4346325" cy="3214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" name="Sisällön paikkamerkki 2"/>
          <p:cNvSpPr txBox="1">
            <a:spLocks/>
          </p:cNvSpPr>
          <p:nvPr/>
        </p:nvSpPr>
        <p:spPr bwMode="auto">
          <a:xfrm>
            <a:off x="642910" y="2571744"/>
            <a:ext cx="350046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t" anchorCtr="0" compatLnSpc="1">
            <a:prstTxWarp prst="textNoShape">
              <a:avLst/>
            </a:prstTxWarp>
          </a:bodyPr>
          <a:lstStyle/>
          <a:p>
            <a:pPr marL="1141413" lvl="2" indent="-254000" defTabSz="701675">
              <a:spcBef>
                <a:spcPct val="20000"/>
              </a:spcBef>
              <a:buSzPct val="100000"/>
              <a:buFontTx/>
              <a:buChar char="–"/>
              <a:defRPr/>
            </a:pPr>
            <a:r>
              <a:rPr kumimoji="0" lang="fi-FI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Kohdepäätökset</a:t>
            </a:r>
            <a:br>
              <a:rPr kumimoji="0" lang="fi-FI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lang="fi-FI" sz="1800" kern="0" dirty="0" smtClean="0">
                <a:latin typeface="+mn-lt"/>
              </a:rPr>
              <a:t>(Vie, V1, V2)</a:t>
            </a:r>
            <a:endParaRPr kumimoji="0" lang="fi-FI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1141413" lvl="2" indent="-254000" defTabSz="701675">
              <a:spcBef>
                <a:spcPct val="20000"/>
              </a:spcBef>
              <a:buSzPct val="100000"/>
              <a:buFontTx/>
              <a:buChar char="–"/>
              <a:defRPr/>
            </a:pPr>
            <a:r>
              <a:rPr lang="fi-FI" sz="1800" kern="0" dirty="0" smtClean="0">
                <a:latin typeface="+mn-lt"/>
              </a:rPr>
              <a:t>Ilmataistelutaktiikat</a:t>
            </a:r>
            <a:br>
              <a:rPr lang="fi-FI" sz="1800" kern="0" dirty="0" smtClean="0">
                <a:latin typeface="+mn-lt"/>
              </a:rPr>
            </a:br>
            <a:r>
              <a:rPr lang="fi-FI" sz="1800" kern="0" dirty="0" smtClean="0">
                <a:latin typeface="+mn-lt"/>
              </a:rPr>
              <a:t>(A, B)</a:t>
            </a:r>
            <a:endParaRPr kumimoji="0" lang="fi-FI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684213" marR="0" lvl="1" indent="-254000" algn="l" defTabSz="7016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endParaRPr lang="fi-FI" sz="1800" kern="0" dirty="0" smtClean="0">
              <a:latin typeface="+mn-lt"/>
            </a:endParaRPr>
          </a:p>
          <a:p>
            <a:pPr marL="684213" marR="0" lvl="1" indent="-254000" algn="l" defTabSz="7016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fi-FI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Pelaajilla on lukuisia hyötysolmuja</a:t>
            </a:r>
          </a:p>
          <a:p>
            <a:pPr marL="1050925" marR="0" lvl="2" indent="-209550" algn="l" defTabSz="7016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fi-FI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Additiivinen hyötyfunktio</a:t>
            </a:r>
          </a:p>
          <a:p>
            <a:pPr marL="1050925" marR="0" lvl="2" indent="-209550" algn="l" defTabSz="7016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endParaRPr kumimoji="0" lang="fi-FI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684213" marR="0" lvl="1" indent="-254000" algn="l" defTabSz="7016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Tekstikehys 5"/>
          <p:cNvSpPr txBox="1"/>
          <p:nvPr/>
        </p:nvSpPr>
        <p:spPr>
          <a:xfrm>
            <a:off x="5286380" y="5715016"/>
            <a:ext cx="2928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Päätösten järjestys ja relevanssikaavio</a:t>
            </a:r>
            <a:endParaRPr lang="fi-FI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Esimerkkipelin ratkaisu 1/3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Tasapainoehdon toteuttava strategiaprofiili voidaan ratkaista algoritmin avulla</a:t>
            </a:r>
          </a:p>
          <a:p>
            <a:r>
              <a:rPr lang="fi-FI" sz="2000" dirty="0" smtClean="0"/>
              <a:t>Vaihe 1: </a:t>
            </a:r>
          </a:p>
          <a:p>
            <a:pPr lvl="1"/>
            <a:r>
              <a:rPr lang="fi-FI" sz="1800" dirty="0" smtClean="0"/>
              <a:t>Valitaan mielivaltainen strategiaprofiili ja ratkaistaan optimaalinen päätössääntö päätökselle </a:t>
            </a:r>
            <a:r>
              <a:rPr lang="fi-FI" sz="1800" i="1" dirty="0" err="1" smtClean="0"/>
              <a:t>SinTakt</a:t>
            </a:r>
            <a:endParaRPr lang="fi-FI" sz="1800" i="1" dirty="0" smtClean="0"/>
          </a:p>
          <a:p>
            <a:endParaRPr lang="fi-FI" sz="2000" dirty="0" smtClean="0"/>
          </a:p>
          <a:p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dirty="0" smtClean="0"/>
          </a:p>
          <a:p>
            <a:pPr lvl="2"/>
            <a:r>
              <a:rPr lang="fi-FI" sz="1600" dirty="0" smtClean="0"/>
              <a:t>Sininen pelaa aina ilmataistelutaktiikkaa B todennäköisyydellä 1 kaikissa tilanteissa</a:t>
            </a:r>
          </a:p>
          <a:p>
            <a:pPr lvl="1"/>
            <a:r>
              <a:rPr lang="fi-FI" sz="1800" dirty="0" smtClean="0"/>
              <a:t>Päivitetään strategiaprofiili optimaalisella päätössäännöllä</a:t>
            </a:r>
          </a:p>
          <a:p>
            <a:endParaRPr lang="fi-FI" dirty="0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3714752"/>
            <a:ext cx="5214974" cy="122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bra5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bra5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bra5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ra5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p:\win30\winutil\powerpnt\template\labra\labra5.ppt</Template>
  <TotalTime>1490416631</TotalTime>
  <Pages>1</Pages>
  <Words>487</Words>
  <Application>Microsoft Office PowerPoint</Application>
  <PresentationFormat>Näytössä katseltava diaesitys (4:3)</PresentationFormat>
  <Paragraphs>192</Paragraphs>
  <Slides>15</Slides>
  <Notes>7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labra5</vt:lpstr>
      <vt:lpstr> Vaikutuskaaviopelit</vt:lpstr>
      <vt:lpstr>Esittely</vt:lpstr>
      <vt:lpstr>Vaikutuskaaviopeli</vt:lpstr>
      <vt:lpstr>Päätöksentekosääntö ja strategiaprofiili</vt:lpstr>
      <vt:lpstr>Optimaalisen strategiaprofiilin ratkaiseminen</vt:lpstr>
      <vt:lpstr>Relevanssikaavio</vt:lpstr>
      <vt:lpstr>Ratkaisualgoritmi</vt:lpstr>
      <vt:lpstr>Esimerkkivaikutuskaaviopeli</vt:lpstr>
      <vt:lpstr>Esimerkkipelin ratkaisu 1/3</vt:lpstr>
      <vt:lpstr>Esimerkkipelin ratkaisu 2/3</vt:lpstr>
      <vt:lpstr>Esimerkkipelin ratkaisu 3/3</vt:lpstr>
      <vt:lpstr>Esimerkkipelin variaatio ja sen ratkaisu 1/2</vt:lpstr>
      <vt:lpstr>Esimerkkipelin variaatio ja sen ratkaisu 2/2</vt:lpstr>
      <vt:lpstr>Yhteenveto</vt:lpstr>
      <vt:lpstr>Lähteet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Mika Räsänen</dc:creator>
  <cp:lastModifiedBy>Meitsi</cp:lastModifiedBy>
  <cp:revision>1346190485</cp:revision>
  <cp:lastPrinted>1601-01-01T00:00:00Z</cp:lastPrinted>
  <dcterms:created xsi:type="dcterms:W3CDTF">1998-01-21T12:13:06Z</dcterms:created>
  <dcterms:modified xsi:type="dcterms:W3CDTF">2010-02-21T21:19:25Z</dcterms:modified>
</cp:coreProperties>
</file>