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6" r:id="rId4"/>
    <p:sldId id="265" r:id="rId5"/>
    <p:sldId id="264" r:id="rId6"/>
    <p:sldId id="260" r:id="rId7"/>
    <p:sldId id="267" r:id="rId8"/>
    <p:sldId id="261" r:id="rId9"/>
    <p:sldId id="263" r:id="rId10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898989"/>
    <a:srgbClr val="928B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715" autoAdjust="0"/>
  </p:normalViewPr>
  <p:slideViewPr>
    <p:cSldViewPr>
      <p:cViewPr>
        <p:scale>
          <a:sx n="114" d="100"/>
          <a:sy n="114" d="100"/>
        </p:scale>
        <p:origin x="-96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E00EDAE2-4C0A-45E4-9A60-6CF06C3EAB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8584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3CC791E-B153-4AB7-834B-01DC9A067C47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35684896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Aalto_FI_Perustiet_21_RGB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56"/>
          <a:stretch>
            <a:fillRect/>
          </a:stretch>
        </p:blipFill>
        <p:spPr bwMode="auto">
          <a:xfrm>
            <a:off x="7938" y="0"/>
            <a:ext cx="1857375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406400" y="1712913"/>
            <a:ext cx="8324850" cy="391953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fi-FI"/>
          </a:p>
        </p:txBody>
      </p:sp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500" y="1770063"/>
            <a:ext cx="7769225" cy="1331912"/>
          </a:xfrm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141663"/>
            <a:ext cx="6283325" cy="2339975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860675" y="5959475"/>
            <a:ext cx="2025650" cy="176213"/>
          </a:xfrm>
        </p:spPr>
        <p:txBody>
          <a:bodyPr/>
          <a:lstStyle>
            <a:lvl1pPr>
              <a:defRPr sz="1200">
                <a:solidFill>
                  <a:srgbClr val="928B81"/>
                </a:solidFill>
              </a:defRPr>
            </a:lvl1pPr>
          </a:lstStyle>
          <a:p>
            <a:pPr>
              <a:defRPr/>
            </a:pPr>
            <a:fld id="{FE5A3D09-CFF0-4E7D-9A8B-F7959E50F3A7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0573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DBA27-4A55-4259-A508-23011AD04DB0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03A54-F3B4-43E7-AB22-409B97994163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342120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1138" y="488950"/>
            <a:ext cx="1995487" cy="52292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488950"/>
            <a:ext cx="5837238" cy="52292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031ECA-71C4-463E-91B8-CE4AD6F594C9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C46FA-FA53-4AAC-919A-32589B8B9E91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2221674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B5776D-A442-4FB5-A119-08C5D553B942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4B52C-0A9A-4DCB-81CA-C99525F570D9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3360475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78179-22BD-4FDE-91F7-05A145093D60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80178-C4B1-4823-93B9-7CF48F77C805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2231402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582738"/>
            <a:ext cx="3916363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582738"/>
            <a:ext cx="3916362" cy="4135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949242-9253-4E94-91DD-D3CF57BFD059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BC7E8-6D61-44D5-A718-89BCE607FAA8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318172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D045B4-0F0B-4A8B-A980-7D4216D71B2A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24E9D-4505-4B52-A055-495AA7DE1634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4137178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EE82-439F-4251-9DB5-328FF3ED363A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0C2067-D1F0-4F10-A3E9-98F198A08F85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3717058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DDF3D1-09E4-4170-A67C-6FF1DFE722C6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B7D7C-EF90-4D0D-91A3-5B83F34E6816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586258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05AA1-E548-4F2C-9239-EA7A786167D6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1C87B5-0C0C-46EA-9028-DB59A7141843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92016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73993B-05C4-483D-9884-92C04FE7CDD3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3B2D4-1E00-4AB7-810D-83A8099BFBF4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</p:spTree>
    <p:extLst>
      <p:ext uri="{BB962C8B-B14F-4D97-AF65-F5344CB8AC3E}">
        <p14:creationId xmlns:p14="http://schemas.microsoft.com/office/powerpoint/2010/main" val="57952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 descr="Aalto_FI_Perustiet_13_RGB_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5811838"/>
            <a:ext cx="2170113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488950"/>
            <a:ext cx="798512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fi-FI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1582738"/>
            <a:ext cx="7985125" cy="4135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fi-FI" altLang="en-US" smtClean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0" y="6272213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b="1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fld id="{ED66C516-4347-4434-98EC-89B495402351}" type="datetime1">
              <a:rPr lang="en-US"/>
              <a:pPr>
                <a:defRPr/>
              </a:pPr>
              <a:t>11/26/2014</a:t>
            </a:fld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142038"/>
            <a:ext cx="1544638" cy="125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b="1">
                <a:solidFill>
                  <a:srgbClr val="898989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429000" y="6397625"/>
            <a:ext cx="1544638" cy="12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900" b="1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E05A42A-2FD6-4001-B179-79504007186D}" type="slidenum">
              <a:rPr lang="fi-FI" altLang="en-US"/>
              <a:pPr>
                <a:defRPr/>
              </a:pPr>
              <a:t>‹#›</a:t>
            </a:fld>
            <a:endParaRPr lang="fi-FI" alt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571500" y="5811838"/>
            <a:ext cx="7985125" cy="65087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algn="ctr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fi-FI"/>
          </a:p>
        </p:txBody>
      </p:sp>
      <p:pic>
        <p:nvPicPr>
          <p:cNvPr id="1033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6143625"/>
            <a:ext cx="115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32" r:id="rId7"/>
    <p:sldLayoutId id="2147483833" r:id="rId8"/>
    <p:sldLayoutId id="2147483834" r:id="rId9"/>
    <p:sldLayoutId id="2147483835" r:id="rId10"/>
    <p:sldLayoutId id="214748383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9438" y="1773238"/>
            <a:ext cx="8642350" cy="1514475"/>
          </a:xfrm>
        </p:spPr>
        <p:txBody>
          <a:bodyPr/>
          <a:lstStyle/>
          <a:p>
            <a:pPr eaLnBrk="1" hangingPunct="1"/>
            <a:r>
              <a:rPr lang="fi-FI" altLang="en-US" sz="3200" dirty="0" smtClean="0"/>
              <a:t>Lisäinformaation arvo monikriteerisessä projektiportfoliovalinnassa (aihe-esittely)</a:t>
            </a:r>
            <a:endParaRPr lang="en-US" altLang="en-US" sz="3200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1500" y="3500438"/>
            <a:ext cx="6283325" cy="1981200"/>
          </a:xfrm>
        </p:spPr>
        <p:txBody>
          <a:bodyPr/>
          <a:lstStyle/>
          <a:p>
            <a:pPr eaLnBrk="1" hangingPunct="1"/>
            <a:r>
              <a:rPr lang="fi-FI" altLang="en-US" i="1" dirty="0" smtClean="0"/>
              <a:t>Jussi Hirvonen</a:t>
            </a:r>
            <a:endParaRPr lang="en-US" altLang="en-US" i="1" dirty="0" smtClean="0"/>
          </a:p>
          <a:p>
            <a:pPr eaLnBrk="1" hangingPunct="1"/>
            <a:r>
              <a:rPr lang="fi-FI" altLang="en-US" i="1" dirty="0" smtClean="0"/>
              <a:t>01.12.2014</a:t>
            </a:r>
            <a:br>
              <a:rPr lang="fi-FI" altLang="en-US" i="1" dirty="0" smtClean="0"/>
            </a:br>
            <a:r>
              <a:rPr lang="fi-FI" altLang="en-US" dirty="0" smtClean="0"/>
              <a:t/>
            </a:r>
            <a:br>
              <a:rPr lang="fi-FI" altLang="en-US" dirty="0" smtClean="0"/>
            </a:br>
            <a:r>
              <a:rPr lang="fi-FI" altLang="en-US" dirty="0" smtClean="0"/>
              <a:t>Ohjaaja: </a:t>
            </a:r>
            <a:r>
              <a:rPr lang="fi-FI" altLang="en-US" i="1" dirty="0" smtClean="0"/>
              <a:t>Eeva Vilkkumaa</a:t>
            </a:r>
            <a:endParaRPr lang="fi-FI" altLang="en-US" dirty="0" smtClean="0"/>
          </a:p>
          <a:p>
            <a:pPr eaLnBrk="1" hangingPunct="1"/>
            <a:r>
              <a:rPr lang="fi-FI" altLang="en-US" dirty="0" smtClean="0"/>
              <a:t>Valvoja: </a:t>
            </a:r>
            <a:r>
              <a:rPr lang="fi-FI" altLang="en-US" i="1" dirty="0" smtClean="0"/>
              <a:t>Ahti Salo</a:t>
            </a:r>
            <a:endParaRPr lang="en-US" altLang="en-US" i="1" dirty="0" smtClean="0"/>
          </a:p>
          <a:p>
            <a:pPr eaLnBrk="1" hangingPunct="1"/>
            <a:endParaRPr lang="en-US" alt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23850" y="5661025"/>
            <a:ext cx="6303963" cy="246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fi-FI" sz="1000" dirty="0">
                <a:solidFill>
                  <a:schemeClr val="accent3">
                    <a:lumMod val="50000"/>
                  </a:schemeClr>
                </a:solidFill>
                <a:latin typeface="Arial" charset="0"/>
              </a:rPr>
              <a:t>Työn saa tallentaa ja julkistaa Aalto-yliopiston avoimilla verkkosivuilla. Muilta osin kaikki oikeudet pidätetään.</a:t>
            </a:r>
            <a:endParaRPr lang="en-US" sz="1000" dirty="0">
              <a:solidFill>
                <a:schemeClr val="accent3">
                  <a:lumMod val="50000"/>
                </a:schemeClr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en-US" smtClean="0"/>
              <a:t>Sisältö</a:t>
            </a:r>
            <a:endParaRPr lang="en-US" altLang="en-US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en-US" dirty="0" smtClean="0"/>
              <a:t>Projektiportfoliovalinta</a:t>
            </a:r>
          </a:p>
          <a:p>
            <a:r>
              <a:rPr lang="fi-FI" altLang="en-US" dirty="0" err="1" smtClean="0"/>
              <a:t>Additiivinen</a:t>
            </a:r>
            <a:r>
              <a:rPr lang="fi-FI" altLang="en-US" dirty="0" smtClean="0"/>
              <a:t> arvofunktio</a:t>
            </a:r>
          </a:p>
          <a:p>
            <a:r>
              <a:rPr lang="fi-FI" altLang="en-US" dirty="0" smtClean="0"/>
              <a:t>RPM</a:t>
            </a:r>
          </a:p>
          <a:p>
            <a:r>
              <a:rPr lang="fi-FI" altLang="en-US" dirty="0" smtClean="0"/>
              <a:t>Lisäinformaatio</a:t>
            </a:r>
          </a:p>
          <a:p>
            <a:r>
              <a:rPr lang="fi-FI" altLang="en-US" dirty="0" smtClean="0"/>
              <a:t>Menetelmät ja työkalut</a:t>
            </a:r>
          </a:p>
          <a:p>
            <a:r>
              <a:rPr lang="fi-FI" altLang="en-US" dirty="0" smtClean="0"/>
              <a:t>Tietolähteet</a:t>
            </a:r>
          </a:p>
          <a:p>
            <a:r>
              <a:rPr lang="fi-FI" altLang="en-US" dirty="0" smtClean="0"/>
              <a:t>Aikataulu</a:t>
            </a:r>
          </a:p>
          <a:p>
            <a:endParaRPr lang="fi-FI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/>
              <a:t>Projektiportfoliovalinta</a:t>
            </a:r>
            <a:endParaRPr lang="en-US" alt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1500" y="1582739"/>
            <a:ext cx="7985125" cy="3862486"/>
          </a:xfrm>
        </p:spPr>
        <p:txBody>
          <a:bodyPr/>
          <a:lstStyle/>
          <a:p>
            <a:r>
              <a:rPr lang="fi-FI" dirty="0" smtClean="0"/>
              <a:t>Projektiportfolion valinta on yleinen ongelma monenlaisissa organisaatioissa</a:t>
            </a:r>
          </a:p>
          <a:p>
            <a:r>
              <a:rPr lang="fi-FI" dirty="0" smtClean="0"/>
              <a:t>Usein valinnassa on syytä ottaa huomioon useita kriteerejä</a:t>
            </a:r>
          </a:p>
          <a:p>
            <a:r>
              <a:rPr lang="fi-FI" dirty="0" smtClean="0"/>
              <a:t>Vain osa potentiaalisista projekteista voidaan valita</a:t>
            </a:r>
          </a:p>
        </p:txBody>
      </p:sp>
    </p:spTree>
    <p:extLst>
      <p:ext uri="{BB962C8B-B14F-4D97-AF65-F5344CB8AC3E}">
        <p14:creationId xmlns:p14="http://schemas.microsoft.com/office/powerpoint/2010/main" val="3926152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43" name="Straight Arrow Connector 4"/>
          <p:cNvCxnSpPr>
            <a:cxnSpLocks noChangeShapeType="1"/>
          </p:cNvCxnSpPr>
          <p:nvPr/>
        </p:nvCxnSpPr>
        <p:spPr bwMode="auto">
          <a:xfrm>
            <a:off x="5422778" y="4221088"/>
            <a:ext cx="3430782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4" name="Straight Arrow Connector 5"/>
          <p:cNvCxnSpPr>
            <a:cxnSpLocks noChangeShapeType="1"/>
          </p:cNvCxnSpPr>
          <p:nvPr/>
        </p:nvCxnSpPr>
        <p:spPr bwMode="auto">
          <a:xfrm flipV="1">
            <a:off x="5422778" y="765101"/>
            <a:ext cx="0" cy="34559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247" name="TextBox 3"/>
          <p:cNvSpPr txBox="1">
            <a:spLocks noChangeArrowheads="1"/>
          </p:cNvSpPr>
          <p:nvPr/>
        </p:nvSpPr>
        <p:spPr bwMode="auto">
          <a:xfrm>
            <a:off x="6904649" y="1415982"/>
            <a:ext cx="360363" cy="3683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78578" y="896863"/>
            <a:ext cx="358775" cy="3698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i-FI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0249" name="TextBox 5"/>
          <p:cNvSpPr txBox="1">
            <a:spLocks noChangeArrowheads="1"/>
          </p:cNvSpPr>
          <p:nvPr/>
        </p:nvSpPr>
        <p:spPr bwMode="auto">
          <a:xfrm>
            <a:off x="5733722" y="1377119"/>
            <a:ext cx="360362" cy="369887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C</a:t>
            </a:r>
          </a:p>
        </p:txBody>
      </p:sp>
      <p:sp>
        <p:nvSpPr>
          <p:cNvPr id="10250" name="TextBox 6"/>
          <p:cNvSpPr txBox="1">
            <a:spLocks noChangeArrowheads="1"/>
          </p:cNvSpPr>
          <p:nvPr/>
        </p:nvSpPr>
        <p:spPr bwMode="auto">
          <a:xfrm>
            <a:off x="7243675" y="2101774"/>
            <a:ext cx="360363" cy="3683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D</a:t>
            </a:r>
          </a:p>
        </p:txBody>
      </p:sp>
      <p:sp>
        <p:nvSpPr>
          <p:cNvPr id="30" name="TextBox 7"/>
          <p:cNvSpPr txBox="1">
            <a:spLocks noChangeArrowheads="1"/>
          </p:cNvSpPr>
          <p:nvPr/>
        </p:nvSpPr>
        <p:spPr bwMode="auto">
          <a:xfrm>
            <a:off x="8434265" y="2177976"/>
            <a:ext cx="360363" cy="369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i-FI" altLang="fi-FI" sz="1800" smtClean="0">
                <a:cs typeface="Arial" charset="0"/>
              </a:rPr>
              <a:t>E</a:t>
            </a:r>
          </a:p>
        </p:txBody>
      </p:sp>
      <p:sp>
        <p:nvSpPr>
          <p:cNvPr id="10252" name="TextBox 8"/>
          <p:cNvSpPr txBox="1">
            <a:spLocks noChangeArrowheads="1"/>
          </p:cNvSpPr>
          <p:nvPr/>
        </p:nvSpPr>
        <p:spPr bwMode="auto">
          <a:xfrm>
            <a:off x="6450032" y="2385975"/>
            <a:ext cx="360362" cy="369888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F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897690" y="1215951"/>
            <a:ext cx="360363" cy="369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i-FI"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33" name="TextBox 10"/>
          <p:cNvSpPr txBox="1">
            <a:spLocks noChangeArrowheads="1"/>
          </p:cNvSpPr>
          <p:nvPr/>
        </p:nvSpPr>
        <p:spPr bwMode="auto">
          <a:xfrm>
            <a:off x="7919915" y="1925563"/>
            <a:ext cx="360363" cy="3683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fi-FI" altLang="fi-FI" sz="1800" smtClean="0">
                <a:cs typeface="Arial" charset="0"/>
              </a:rPr>
              <a:t>H</a:t>
            </a:r>
          </a:p>
        </p:txBody>
      </p:sp>
      <p:sp>
        <p:nvSpPr>
          <p:cNvPr id="10255" name="TextBox 11"/>
          <p:cNvSpPr txBox="1">
            <a:spLocks noChangeArrowheads="1"/>
          </p:cNvSpPr>
          <p:nvPr/>
        </p:nvSpPr>
        <p:spPr bwMode="auto">
          <a:xfrm>
            <a:off x="7377783" y="3567500"/>
            <a:ext cx="360363" cy="369888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I</a:t>
            </a:r>
          </a:p>
        </p:txBody>
      </p:sp>
      <p:sp>
        <p:nvSpPr>
          <p:cNvPr id="10256" name="TextBox 12"/>
          <p:cNvSpPr txBox="1">
            <a:spLocks noChangeArrowheads="1"/>
          </p:cNvSpPr>
          <p:nvPr/>
        </p:nvSpPr>
        <p:spPr bwMode="auto">
          <a:xfrm>
            <a:off x="5778063" y="3524406"/>
            <a:ext cx="360363" cy="369888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J</a:t>
            </a:r>
          </a:p>
        </p:txBody>
      </p:sp>
      <p:sp>
        <p:nvSpPr>
          <p:cNvPr id="10257" name="TextBox 13"/>
          <p:cNvSpPr txBox="1">
            <a:spLocks noChangeArrowheads="1"/>
          </p:cNvSpPr>
          <p:nvPr/>
        </p:nvSpPr>
        <p:spPr bwMode="auto">
          <a:xfrm>
            <a:off x="7741320" y="2983671"/>
            <a:ext cx="358775" cy="369887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K</a:t>
            </a:r>
          </a:p>
        </p:txBody>
      </p:sp>
      <p:sp>
        <p:nvSpPr>
          <p:cNvPr id="10260" name="Oval 17"/>
          <p:cNvSpPr>
            <a:spLocks noChangeArrowheads="1"/>
          </p:cNvSpPr>
          <p:nvPr/>
        </p:nvSpPr>
        <p:spPr bwMode="auto">
          <a:xfrm rot="3429188">
            <a:off x="6854701" y="1059394"/>
            <a:ext cx="2490788" cy="1182687"/>
          </a:xfrm>
          <a:prstGeom prst="ellips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en-US" dirty="0" err="1"/>
              <a:t>Additiivinen</a:t>
            </a:r>
            <a:r>
              <a:rPr lang="fi-FI" altLang="en-US" dirty="0"/>
              <a:t> arvofunktio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Content Placeholder 7"/>
              <p:cNvSpPr>
                <a:spLocks noGrp="1"/>
              </p:cNvSpPr>
              <p:nvPr>
                <p:ph idx="1"/>
              </p:nvPr>
            </p:nvSpPr>
            <p:spPr>
              <a:xfrm>
                <a:off x="571501" y="1582738"/>
                <a:ext cx="4994152" cy="4135437"/>
              </a:xfrm>
            </p:spPr>
            <p:txBody>
              <a:bodyPr/>
              <a:lstStyle/>
              <a:p>
                <a:r>
                  <a:rPr lang="fi-FI" dirty="0" smtClean="0"/>
                  <a:t>Portfolion arvoa kuvataan </a:t>
                </a:r>
                <a:r>
                  <a:rPr lang="fi-FI" dirty="0" err="1" smtClean="0"/>
                  <a:t>additiivisella</a:t>
                </a:r>
                <a:r>
                  <a:rPr lang="fi-FI" dirty="0" smtClean="0"/>
                  <a:t> arvofunktiolla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fi-FI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pt-BR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fi-FI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fi-FI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pt-BR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fi-FI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b>
                              <m:r>
                                <a:rPr lang="fi-FI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nary>
                            <m:naryPr>
                              <m:chr m:val="∑"/>
                              <m:supHide m:val="on"/>
                              <m:ctrlPr>
                                <a:rPr lang="fi-FI" i="1" smtClean="0">
                                  <a:latin typeface="Cambria Math"/>
                                </a:rPr>
                              </m:ctrlPr>
                            </m:naryPr>
                            <m:sub>
                              <m:sSub>
                                <m:sSubPr>
                                  <m:ctrlPr>
                                    <a:rPr lang="fi-FI" i="1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fi-FI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fi-FI" b="0" i="1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m:rPr>
                                  <m:brk m:alnAt="7"/>
                                </m:rP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∊</m:t>
                              </m:r>
                              <m:r>
                                <a:rPr lang="fi-FI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sub>
                            <m:sup/>
                            <m:e>
                              <m:sSubSup>
                                <m:sSubSupPr>
                                  <m:ctrlPr>
                                    <a:rPr lang="pt-BR" i="1">
                                      <a:latin typeface="Cambria Math"/>
                                    </a:rPr>
                                  </m:ctrlPr>
                                </m:sSubSupPr>
                                <m:e>
                                  <m:r>
                                    <a:rPr lang="fi-FI" i="1"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e>
                                <m:sub>
                                  <m:r>
                                    <a:rPr lang="fi-FI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fi-FI" i="1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p>
                              </m:sSubSup>
                            </m:e>
                          </m:nary>
                        </m:e>
                      </m:nary>
                    </m:oMath>
                  </m:oMathPara>
                </a14:m>
                <a:endParaRPr lang="fi-FI" dirty="0" smtClean="0"/>
              </a:p>
              <a:p>
                <a:pPr lvl="1"/>
                <a:r>
                  <a:rPr lang="fi-FI" dirty="0" smtClean="0"/>
                  <a:t>Summa valittujen projektien kriteerikohtaisista arvoista painotettuna kriteerien tärkeyttä kuvaavilla kertoimilla</a:t>
                </a:r>
              </a:p>
              <a:p>
                <a:r>
                  <a:rPr lang="fi-FI" dirty="0" smtClean="0"/>
                  <a:t>Kun painoinformaatio on tarkkaa, valitaan se portfolio, jonka kokonaisarvo on suurin</a:t>
                </a:r>
                <a:endParaRPr lang="en-US" dirty="0"/>
              </a:p>
            </p:txBody>
          </p:sp>
        </mc:Choice>
        <mc:Fallback xmlns="">
          <p:sp>
            <p:nvSpPr>
              <p:cNvPr id="8" name="Content Placeholder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1501" y="1582738"/>
                <a:ext cx="4994152" cy="4135437"/>
              </a:xfrm>
              <a:blipFill rotWithShape="0">
                <a:blip r:embed="rId2"/>
                <a:stretch>
                  <a:fillRect l="-3541" t="-2212" r="-1832" b="-33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/>
          <p:cNvSpPr txBox="1"/>
          <p:nvPr/>
        </p:nvSpPr>
        <p:spPr>
          <a:xfrm>
            <a:off x="6487739" y="4260171"/>
            <a:ext cx="1511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smtClean="0"/>
              <a:t>Kriteeri 1</a:t>
            </a:r>
            <a:endParaRPr lang="fi-FI" sz="1600"/>
          </a:p>
        </p:txBody>
      </p:sp>
      <p:sp>
        <p:nvSpPr>
          <p:cNvPr id="19" name="TextBox 18"/>
          <p:cNvSpPr txBox="1"/>
          <p:nvPr/>
        </p:nvSpPr>
        <p:spPr>
          <a:xfrm rot="16200000">
            <a:off x="4360770" y="2124586"/>
            <a:ext cx="15118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smtClean="0"/>
              <a:t>Kriteeri 2</a:t>
            </a:r>
            <a:endParaRPr lang="fi-FI" sz="1600"/>
          </a:p>
        </p:txBody>
      </p:sp>
    </p:spTree>
    <p:extLst>
      <p:ext uri="{BB962C8B-B14F-4D97-AF65-F5344CB8AC3E}">
        <p14:creationId xmlns:p14="http://schemas.microsoft.com/office/powerpoint/2010/main" val="777853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7" grpId="0" uiExpand="1" animBg="1"/>
      <p:bldP spid="27" grpId="0" uiExpand="1" animBg="1"/>
      <p:bldP spid="10249" grpId="0" uiExpand="1" animBg="1"/>
      <p:bldP spid="10250" grpId="0" uiExpand="1" animBg="1"/>
      <p:bldP spid="30" grpId="0" uiExpand="1" animBg="1"/>
      <p:bldP spid="10252" grpId="0" uiExpand="1" animBg="1"/>
      <p:bldP spid="32" grpId="0" uiExpand="1" animBg="1"/>
      <p:bldP spid="33" grpId="0" uiExpand="1" animBg="1"/>
      <p:bldP spid="10255" grpId="0" uiExpand="1" animBg="1"/>
      <p:bldP spid="10256" grpId="0" uiExpand="1" animBg="1"/>
      <p:bldP spid="10257" grpId="0" uiExpand="1" animBg="1"/>
      <p:bldP spid="10260" grpId="0" uiExpand="1" animBg="1"/>
      <p:bldP spid="8" grpId="0" uiExpand="1" build="p"/>
      <p:bldP spid="2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Robust</a:t>
            </a:r>
            <a:r>
              <a:rPr lang="fi-FI" dirty="0"/>
              <a:t> Portfolio </a:t>
            </a:r>
            <a:r>
              <a:rPr lang="fi-FI" dirty="0" err="1" smtClean="0"/>
              <a:t>Modeling</a:t>
            </a:r>
            <a:r>
              <a:rPr lang="fi-FI" dirty="0" smtClean="0"/>
              <a:t> </a:t>
            </a:r>
            <a:r>
              <a:rPr lang="fi-FI" dirty="0"/>
              <a:t>(RPM)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61446" y="1171898"/>
            <a:ext cx="5283531" cy="4135437"/>
          </a:xfrm>
        </p:spPr>
        <p:txBody>
          <a:bodyPr/>
          <a:lstStyle/>
          <a:p>
            <a:r>
              <a:rPr lang="fi-FI" dirty="0" smtClean="0"/>
              <a:t>Tarkkojen kriteeripainojen määrittäminen on usein vaikeaa</a:t>
            </a:r>
          </a:p>
          <a:p>
            <a:r>
              <a:rPr lang="fi-FI" dirty="0" smtClean="0"/>
              <a:t>RPM:n avulla voidaan hyödyntää epätäydellistä informaatiota</a:t>
            </a:r>
          </a:p>
          <a:p>
            <a:r>
              <a:rPr lang="fi-FI" dirty="0" smtClean="0"/>
              <a:t>Ei-dominoitujen portfolioiden joukko, mutta ei välttämättä yksikäsitteistä päätössuositusta</a:t>
            </a:r>
          </a:p>
          <a:p>
            <a:r>
              <a:rPr lang="fi-FI" dirty="0" smtClean="0"/>
              <a:t>Projektin ydinluku (CI) kertoo kuinka suuri osuus ei-dominoiduista portfolioista sisältää kyseisen projektin</a:t>
            </a:r>
          </a:p>
        </p:txBody>
      </p:sp>
      <p:cxnSp>
        <p:nvCxnSpPr>
          <p:cNvPr id="5" name="Straight Arrow Connector 4"/>
          <p:cNvCxnSpPr>
            <a:cxnSpLocks noChangeShapeType="1"/>
          </p:cNvCxnSpPr>
          <p:nvPr/>
        </p:nvCxnSpPr>
        <p:spPr bwMode="auto">
          <a:xfrm>
            <a:off x="5933296" y="3933056"/>
            <a:ext cx="2973600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 flipV="1">
            <a:off x="5933296" y="1032499"/>
            <a:ext cx="0" cy="290055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extBox 3"/>
          <p:cNvSpPr txBox="1">
            <a:spLocks noChangeArrowheads="1"/>
          </p:cNvSpPr>
          <p:nvPr/>
        </p:nvSpPr>
        <p:spPr bwMode="auto">
          <a:xfrm>
            <a:off x="6612004" y="1525416"/>
            <a:ext cx="360363" cy="368300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60484" y="1032498"/>
            <a:ext cx="358775" cy="3698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i-FI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6212891" y="1146537"/>
            <a:ext cx="360363" cy="369888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C</a:t>
            </a: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7190040" y="2177776"/>
            <a:ext cx="360362" cy="368300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D</a:t>
            </a:r>
          </a:p>
        </p:txBody>
      </p:sp>
      <p:sp>
        <p:nvSpPr>
          <p:cNvPr id="11" name="TextBox 7"/>
          <p:cNvSpPr txBox="1">
            <a:spLocks noChangeArrowheads="1"/>
          </p:cNvSpPr>
          <p:nvPr/>
        </p:nvSpPr>
        <p:spPr bwMode="auto">
          <a:xfrm>
            <a:off x="8224904" y="2257254"/>
            <a:ext cx="360363" cy="369887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E</a:t>
            </a:r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6651230" y="2618957"/>
            <a:ext cx="360363" cy="369888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F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89917" y="1295229"/>
            <a:ext cx="360362" cy="369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fi-FI"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14" name="TextBox 10"/>
          <p:cNvSpPr txBox="1">
            <a:spLocks noChangeArrowheads="1"/>
          </p:cNvSpPr>
          <p:nvPr/>
        </p:nvSpPr>
        <p:spPr bwMode="auto">
          <a:xfrm>
            <a:off x="7712142" y="2006429"/>
            <a:ext cx="360362" cy="368300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H</a:t>
            </a:r>
          </a:p>
        </p:txBody>
      </p:sp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7348604" y="3432004"/>
            <a:ext cx="360363" cy="369887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I</a:t>
            </a:r>
          </a:p>
        </p:txBody>
      </p:sp>
      <p:sp>
        <p:nvSpPr>
          <p:cNvPr id="16" name="TextBox 12"/>
          <p:cNvSpPr txBox="1">
            <a:spLocks noChangeArrowheads="1"/>
          </p:cNvSpPr>
          <p:nvPr/>
        </p:nvSpPr>
        <p:spPr bwMode="auto">
          <a:xfrm>
            <a:off x="6501690" y="3365680"/>
            <a:ext cx="360362" cy="369887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J</a:t>
            </a:r>
          </a:p>
        </p:txBody>
      </p:sp>
      <p:sp>
        <p:nvSpPr>
          <p:cNvPr id="17" name="TextBox 13"/>
          <p:cNvSpPr txBox="1">
            <a:spLocks noChangeArrowheads="1"/>
          </p:cNvSpPr>
          <p:nvPr/>
        </p:nvSpPr>
        <p:spPr bwMode="auto">
          <a:xfrm>
            <a:off x="7753417" y="2793829"/>
            <a:ext cx="358775" cy="369887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K</a:t>
            </a:r>
          </a:p>
        </p:txBody>
      </p:sp>
      <p:sp>
        <p:nvSpPr>
          <p:cNvPr id="25" name="Oval 17"/>
          <p:cNvSpPr>
            <a:spLocks noChangeArrowheads="1"/>
          </p:cNvSpPr>
          <p:nvPr/>
        </p:nvSpPr>
        <p:spPr bwMode="auto">
          <a:xfrm rot="245788">
            <a:off x="6068217" y="998495"/>
            <a:ext cx="2159682" cy="979071"/>
          </a:xfrm>
          <a:prstGeom prst="ellips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26" name="Oval 17"/>
          <p:cNvSpPr>
            <a:spLocks noChangeArrowheads="1"/>
          </p:cNvSpPr>
          <p:nvPr/>
        </p:nvSpPr>
        <p:spPr bwMode="auto">
          <a:xfrm rot="15990179">
            <a:off x="6591958" y="1209393"/>
            <a:ext cx="2001828" cy="1254762"/>
          </a:xfrm>
          <a:prstGeom prst="ellips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27" name="Oval 17"/>
          <p:cNvSpPr>
            <a:spLocks noChangeArrowheads="1"/>
          </p:cNvSpPr>
          <p:nvPr/>
        </p:nvSpPr>
        <p:spPr bwMode="auto">
          <a:xfrm rot="3008693">
            <a:off x="6745999" y="1301177"/>
            <a:ext cx="2214581" cy="970968"/>
          </a:xfrm>
          <a:prstGeom prst="ellips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800"/>
          </a:p>
        </p:txBody>
      </p:sp>
      <p:sp>
        <p:nvSpPr>
          <p:cNvPr id="28" name="TextBox 23"/>
          <p:cNvSpPr txBox="1">
            <a:spLocks noChangeArrowheads="1"/>
          </p:cNvSpPr>
          <p:nvPr/>
        </p:nvSpPr>
        <p:spPr bwMode="auto">
          <a:xfrm>
            <a:off x="6247228" y="5157192"/>
            <a:ext cx="360363" cy="339725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600"/>
          </a:p>
        </p:txBody>
      </p:sp>
      <p:sp>
        <p:nvSpPr>
          <p:cNvPr id="29" name="TextBox 28"/>
          <p:cNvSpPr txBox="1"/>
          <p:nvPr/>
        </p:nvSpPr>
        <p:spPr>
          <a:xfrm>
            <a:off x="6236560" y="4069166"/>
            <a:ext cx="360363" cy="33972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endParaRPr lang="fi-FI" sz="1600">
              <a:latin typeface="Arial" charset="0"/>
              <a:cs typeface="Arial" charset="0"/>
            </a:endParaRPr>
          </a:p>
        </p:txBody>
      </p:sp>
      <p:sp>
        <p:nvSpPr>
          <p:cNvPr id="30" name="TextBox 21"/>
          <p:cNvSpPr txBox="1">
            <a:spLocks noChangeArrowheads="1"/>
          </p:cNvSpPr>
          <p:nvPr/>
        </p:nvSpPr>
        <p:spPr bwMode="auto">
          <a:xfrm>
            <a:off x="6236560" y="4613179"/>
            <a:ext cx="358775" cy="339725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fi-FI" altLang="fi-FI" sz="1600"/>
          </a:p>
        </p:txBody>
      </p:sp>
      <p:sp>
        <p:nvSpPr>
          <p:cNvPr id="31" name="TextBox 24"/>
          <p:cNvSpPr txBox="1">
            <a:spLocks noChangeArrowheads="1"/>
          </p:cNvSpPr>
          <p:nvPr/>
        </p:nvSpPr>
        <p:spPr bwMode="auto">
          <a:xfrm>
            <a:off x="6668372" y="4071372"/>
            <a:ext cx="235621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dirty="0"/>
              <a:t>= </a:t>
            </a:r>
            <a:r>
              <a:rPr lang="fi-FI" altLang="fi-FI" sz="1600" dirty="0" smtClean="0"/>
              <a:t>Ydinprojekti (CI=1) </a:t>
            </a:r>
            <a:r>
              <a:rPr lang="fi-FI" altLang="fi-FI" sz="1600" dirty="0"/>
              <a:t>– </a:t>
            </a:r>
            <a:r>
              <a:rPr lang="fi-FI" altLang="fi-FI" sz="1600" dirty="0" smtClean="0"/>
              <a:t>valitaan</a:t>
            </a:r>
            <a:endParaRPr lang="fi-FI" altLang="fi-FI" sz="1600" dirty="0"/>
          </a:p>
        </p:txBody>
      </p:sp>
      <p:sp>
        <p:nvSpPr>
          <p:cNvPr id="33" name="TextBox 25"/>
          <p:cNvSpPr txBox="1">
            <a:spLocks noChangeArrowheads="1"/>
          </p:cNvSpPr>
          <p:nvPr/>
        </p:nvSpPr>
        <p:spPr bwMode="auto">
          <a:xfrm>
            <a:off x="6668372" y="5166324"/>
            <a:ext cx="250324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i-FI" altLang="fi-FI" sz="1600" dirty="0"/>
              <a:t>= </a:t>
            </a:r>
            <a:r>
              <a:rPr lang="fi-FI" altLang="fi-FI" sz="1600" dirty="0" smtClean="0"/>
              <a:t>Ulkoprojekti </a:t>
            </a:r>
            <a:r>
              <a:rPr lang="fi-FI" altLang="fi-FI" sz="1600" dirty="0"/>
              <a:t>(</a:t>
            </a:r>
            <a:r>
              <a:rPr lang="fi-FI" altLang="fi-FI" sz="1600" dirty="0" smtClean="0"/>
              <a:t>CI=0) – hylätään</a:t>
            </a:r>
            <a:endParaRPr lang="fi-FI" altLang="fi-FI" sz="1600" dirty="0"/>
          </a:p>
        </p:txBody>
      </p:sp>
      <p:sp>
        <p:nvSpPr>
          <p:cNvPr id="24" name="Rectangle 23"/>
          <p:cNvSpPr/>
          <p:nvPr/>
        </p:nvSpPr>
        <p:spPr>
          <a:xfrm>
            <a:off x="6681674" y="4581549"/>
            <a:ext cx="25410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fi-FI" altLang="fi-FI" sz="1600" dirty="0" smtClean="0"/>
              <a:t>= Rajaprojekti (0&lt;CI&lt;1) – </a:t>
            </a:r>
          </a:p>
          <a:p>
            <a:pPr eaLnBrk="1" hangingPunct="1"/>
            <a:r>
              <a:rPr lang="fi-FI" altLang="fi-FI" sz="1600" smtClean="0"/>
              <a:t>harkitaan</a:t>
            </a:r>
            <a:endParaRPr lang="fi-FI" altLang="fi-FI" sz="1600" dirty="0"/>
          </a:p>
        </p:txBody>
      </p:sp>
      <p:sp>
        <p:nvSpPr>
          <p:cNvPr id="35" name="TextBox 19"/>
          <p:cNvSpPr txBox="1">
            <a:spLocks noChangeArrowheads="1"/>
          </p:cNvSpPr>
          <p:nvPr/>
        </p:nvSpPr>
        <p:spPr bwMode="auto">
          <a:xfrm>
            <a:off x="6097986" y="2000470"/>
            <a:ext cx="358775" cy="3683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4172029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  <p:bldP spid="7" grpId="0" uiExpand="1" animBg="1"/>
      <p:bldP spid="8" grpId="0" uiExpand="1" animBg="1"/>
      <p:bldP spid="9" grpId="0" uiExpand="1" animBg="1"/>
      <p:bldP spid="10" grpId="0" uiExpand="1" animBg="1"/>
      <p:bldP spid="11" grpId="0" uiExpand="1" animBg="1"/>
      <p:bldP spid="12" grpId="0" uiExpand="1" animBg="1"/>
      <p:bldP spid="13" grpId="0" uiExpand="1" animBg="1"/>
      <p:bldP spid="14" grpId="0" uiExpand="1" animBg="1"/>
      <p:bldP spid="15" grpId="0" uiExpand="1" animBg="1"/>
      <p:bldP spid="16" grpId="0" uiExpand="1" animBg="1"/>
      <p:bldP spid="17" grpId="0" uiExpand="1" animBg="1"/>
      <p:bldP spid="25" grpId="0" uiExpand="1" animBg="1"/>
      <p:bldP spid="25" grpId="1" uiExpand="1" animBg="1"/>
      <p:bldP spid="25" grpId="2" animBg="1"/>
      <p:bldP spid="26" grpId="0" uiExpand="1" animBg="1"/>
      <p:bldP spid="26" grpId="1" uiExpand="1" animBg="1"/>
      <p:bldP spid="26" grpId="2" animBg="1"/>
      <p:bldP spid="27" grpId="0" uiExpand="1" animBg="1"/>
      <p:bldP spid="28" grpId="0" uiExpand="1" animBg="1"/>
      <p:bldP spid="29" grpId="0" uiExpand="1" animBg="1"/>
      <p:bldP spid="30" grpId="0" uiExpand="1" animBg="1"/>
      <p:bldP spid="31" grpId="0" uiExpand="1"/>
      <p:bldP spid="33" grpId="0" uiExpand="1"/>
      <p:bldP spid="24" grpId="0" uiExpand="1"/>
      <p:bldP spid="35" grpId="0" uiExpan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en-US" dirty="0" smtClean="0"/>
              <a:t>Lisäinformaatio</a:t>
            </a:r>
            <a:endParaRPr lang="en-US" altLang="en-US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571500" y="1268760"/>
            <a:ext cx="7985125" cy="4449415"/>
          </a:xfrm>
        </p:spPr>
        <p:txBody>
          <a:bodyPr/>
          <a:lstStyle/>
          <a:p>
            <a:r>
              <a:rPr lang="fi-FI" altLang="en-US" dirty="0" smtClean="0"/>
              <a:t>Projektien kriteerikohtaiset arviot ovat usein epävarmoja</a:t>
            </a:r>
          </a:p>
          <a:p>
            <a:r>
              <a:rPr lang="fi-FI" altLang="en-US" dirty="0" smtClean="0"/>
              <a:t>Kriteerikohtaisten lisäarvioiden hankkiminen on mahdollista, mutta se maksaa</a:t>
            </a:r>
          </a:p>
          <a:p>
            <a:r>
              <a:rPr lang="fi-FI" altLang="en-US" dirty="0" smtClean="0"/>
              <a:t>Lisäinformaatio saattaa muuttaa ei-dominoitujen portfolioiden joukkoa ja projektien ydinlukuja</a:t>
            </a:r>
          </a:p>
          <a:p>
            <a:r>
              <a:rPr lang="fi-FI" altLang="en-US" dirty="0" smtClean="0"/>
              <a:t>Tässä työssä tutkitaan erilaisten </a:t>
            </a:r>
            <a:r>
              <a:rPr lang="fi-FI" altLang="en-US" smtClean="0"/>
              <a:t>uudelleenarviointistrategioiden            </a:t>
            </a:r>
            <a:r>
              <a:rPr lang="fi-FI" altLang="en-US" smtClean="0"/>
              <a:t>kustannustehokkuutta</a:t>
            </a:r>
            <a:endParaRPr lang="fi-FI" altLang="en-US" dirty="0" smtClean="0"/>
          </a:p>
          <a:p>
            <a:pPr lvl="1"/>
            <a:r>
              <a:rPr lang="fi-FI" altLang="en-US" dirty="0" smtClean="0"/>
              <a:t>Tavoitteena projektien </a:t>
            </a:r>
            <a:r>
              <a:rPr lang="fi-FI" altLang="en-US" u="sng" dirty="0" smtClean="0"/>
              <a:t>oikea luokittelu</a:t>
            </a:r>
            <a:endParaRPr lang="fi-FI" altLang="en-US" u="sng" dirty="0"/>
          </a:p>
        </p:txBody>
      </p: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>
            <a:off x="6110887" y="5541622"/>
            <a:ext cx="284276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 flipV="1">
            <a:off x="6110887" y="3284984"/>
            <a:ext cx="0" cy="225664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" name="TextBox 3"/>
          <p:cNvSpPr txBox="1">
            <a:spLocks noChangeArrowheads="1"/>
          </p:cNvSpPr>
          <p:nvPr/>
        </p:nvSpPr>
        <p:spPr bwMode="auto">
          <a:xfrm>
            <a:off x="7169733" y="3900144"/>
            <a:ext cx="360363" cy="368300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524271" y="3419422"/>
            <a:ext cx="358775" cy="36988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i-FI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6909749" y="3495950"/>
            <a:ext cx="360363" cy="369888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C</a:t>
            </a:r>
          </a:p>
        </p:txBody>
      </p:sp>
      <p:sp>
        <p:nvSpPr>
          <p:cNvPr id="16" name="TextBox 7"/>
          <p:cNvSpPr txBox="1">
            <a:spLocks noChangeArrowheads="1"/>
          </p:cNvSpPr>
          <p:nvPr/>
        </p:nvSpPr>
        <p:spPr bwMode="auto">
          <a:xfrm>
            <a:off x="8486542" y="4349372"/>
            <a:ext cx="360363" cy="369887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E</a:t>
            </a:r>
          </a:p>
        </p:txBody>
      </p:sp>
      <p:sp>
        <p:nvSpPr>
          <p:cNvPr id="17" name="TextBox 8"/>
          <p:cNvSpPr txBox="1">
            <a:spLocks noChangeArrowheads="1"/>
          </p:cNvSpPr>
          <p:nvPr/>
        </p:nvSpPr>
        <p:spPr bwMode="auto">
          <a:xfrm>
            <a:off x="6679281" y="4406869"/>
            <a:ext cx="360363" cy="369888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28579" y="3530257"/>
            <a:ext cx="360362" cy="36988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fi-FI">
                <a:latin typeface="Arial" charset="0"/>
                <a:cs typeface="Arial" charset="0"/>
              </a:rPr>
              <a:t>G</a:t>
            </a:r>
          </a:p>
        </p:txBody>
      </p:sp>
      <p:sp>
        <p:nvSpPr>
          <p:cNvPr id="19" name="TextBox 10"/>
          <p:cNvSpPr txBox="1">
            <a:spLocks noChangeArrowheads="1"/>
          </p:cNvSpPr>
          <p:nvPr/>
        </p:nvSpPr>
        <p:spPr bwMode="auto">
          <a:xfrm>
            <a:off x="7992808" y="4029758"/>
            <a:ext cx="360362" cy="368300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H</a:t>
            </a:r>
          </a:p>
        </p:txBody>
      </p:sp>
      <p:sp>
        <p:nvSpPr>
          <p:cNvPr id="20" name="TextBox 11"/>
          <p:cNvSpPr txBox="1">
            <a:spLocks noChangeArrowheads="1"/>
          </p:cNvSpPr>
          <p:nvPr/>
        </p:nvSpPr>
        <p:spPr bwMode="auto">
          <a:xfrm>
            <a:off x="7526195" y="5040570"/>
            <a:ext cx="360363" cy="369887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I</a:t>
            </a:r>
          </a:p>
        </p:txBody>
      </p:sp>
      <p:sp>
        <p:nvSpPr>
          <p:cNvPr id="21" name="TextBox 12"/>
          <p:cNvSpPr txBox="1">
            <a:spLocks noChangeArrowheads="1"/>
          </p:cNvSpPr>
          <p:nvPr/>
        </p:nvSpPr>
        <p:spPr bwMode="auto">
          <a:xfrm>
            <a:off x="6679281" y="4974246"/>
            <a:ext cx="360362" cy="369887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J</a:t>
            </a:r>
          </a:p>
        </p:txBody>
      </p:sp>
      <p:sp>
        <p:nvSpPr>
          <p:cNvPr id="22" name="TextBox 13"/>
          <p:cNvSpPr txBox="1">
            <a:spLocks noChangeArrowheads="1"/>
          </p:cNvSpPr>
          <p:nvPr/>
        </p:nvSpPr>
        <p:spPr bwMode="auto">
          <a:xfrm>
            <a:off x="7970182" y="4680952"/>
            <a:ext cx="358775" cy="369887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/>
              <a:t>K</a:t>
            </a:r>
          </a:p>
        </p:txBody>
      </p:sp>
      <p:sp>
        <p:nvSpPr>
          <p:cNvPr id="23" name="TextBox 19"/>
          <p:cNvSpPr txBox="1">
            <a:spLocks noChangeArrowheads="1"/>
          </p:cNvSpPr>
          <p:nvPr/>
        </p:nvSpPr>
        <p:spPr bwMode="auto">
          <a:xfrm>
            <a:off x="6499893" y="3900169"/>
            <a:ext cx="358775" cy="3683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L</a:t>
            </a:r>
          </a:p>
        </p:txBody>
      </p:sp>
      <p:sp>
        <p:nvSpPr>
          <p:cNvPr id="28" name="TextBox 6"/>
          <p:cNvSpPr txBox="1">
            <a:spLocks noChangeArrowheads="1"/>
          </p:cNvSpPr>
          <p:nvPr/>
        </p:nvSpPr>
        <p:spPr bwMode="auto">
          <a:xfrm>
            <a:off x="7193946" y="4317110"/>
            <a:ext cx="360362" cy="368300"/>
          </a:xfrm>
          <a:prstGeom prst="rect">
            <a:avLst/>
          </a:prstGeom>
          <a:solidFill>
            <a:srgbClr val="FF0000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D</a:t>
            </a:r>
          </a:p>
        </p:txBody>
      </p:sp>
      <p:sp>
        <p:nvSpPr>
          <p:cNvPr id="29" name="TextBox 6"/>
          <p:cNvSpPr txBox="1">
            <a:spLocks noChangeArrowheads="1"/>
          </p:cNvSpPr>
          <p:nvPr/>
        </p:nvSpPr>
        <p:spPr bwMode="auto">
          <a:xfrm>
            <a:off x="7581717" y="4317110"/>
            <a:ext cx="360362" cy="368300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D</a:t>
            </a:r>
          </a:p>
        </p:txBody>
      </p:sp>
      <p:sp>
        <p:nvSpPr>
          <p:cNvPr id="30" name="TextBox 13"/>
          <p:cNvSpPr txBox="1">
            <a:spLocks noChangeArrowheads="1"/>
          </p:cNvSpPr>
          <p:nvPr/>
        </p:nvSpPr>
        <p:spPr bwMode="auto">
          <a:xfrm>
            <a:off x="7970181" y="4680500"/>
            <a:ext cx="358775" cy="369887"/>
          </a:xfrm>
          <a:prstGeom prst="rect">
            <a:avLst/>
          </a:prstGeom>
          <a:solidFill>
            <a:srgbClr val="FFFF66"/>
          </a:solidFill>
          <a:ln w="1587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i-FI" altLang="fi-FI" sz="1800" dirty="0"/>
              <a:t>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1.11022E-16 L -0.04288 0.00162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" y="6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45"/>
                                            </p:cond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  <p:bldP spid="12" grpId="0" uiExpand="1" animBg="1"/>
      <p:bldP spid="13" grpId="0" uiExpand="1" animBg="1"/>
      <p:bldP spid="14" grpId="0" uiExpand="1" animBg="1"/>
      <p:bldP spid="16" grpId="0" uiExpand="1" animBg="1"/>
      <p:bldP spid="17" grpId="0" uiExpand="1" animBg="1"/>
      <p:bldP spid="18" grpId="0" uiExpand="1" animBg="1"/>
      <p:bldP spid="19" grpId="0" uiExpand="1" animBg="1"/>
      <p:bldP spid="20" grpId="0" uiExpand="1" animBg="1"/>
      <p:bldP spid="21" grpId="0" uiExpand="1" animBg="1"/>
      <p:bldP spid="22" grpId="0" uiExpand="1" animBg="1"/>
      <p:bldP spid="23" grpId="0" uiExpand="1" animBg="1"/>
      <p:bldP spid="28" grpId="2" uiExpand="1" animBg="1"/>
      <p:bldP spid="29" grpId="0" uiExpand="1" animBg="1"/>
      <p:bldP spid="29" grpId="1" uiExpand="1" animBg="1"/>
      <p:bldP spid="30" grpId="0" animBg="1"/>
      <p:bldP spid="30" grpId="1" uiExpan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Menetelmät ja työkalut</a:t>
            </a:r>
            <a:endParaRPr lang="en-US" altLang="en-US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71500" y="1582739"/>
            <a:ext cx="7985125" cy="3862486"/>
          </a:xfrm>
        </p:spPr>
        <p:txBody>
          <a:bodyPr/>
          <a:lstStyle/>
          <a:p>
            <a:r>
              <a:rPr lang="fi-FI" smtClean="0"/>
              <a:t>Kriteerikohtaisten </a:t>
            </a:r>
            <a:r>
              <a:rPr lang="fi-FI" smtClean="0"/>
              <a:t>arvojen ja arvioiden bayesilainen </a:t>
            </a:r>
            <a:r>
              <a:rPr lang="fi-FI" dirty="0" smtClean="0"/>
              <a:t>mallinnus</a:t>
            </a:r>
          </a:p>
          <a:p>
            <a:r>
              <a:rPr lang="fi-FI" dirty="0" err="1" smtClean="0"/>
              <a:t>Robust</a:t>
            </a:r>
            <a:r>
              <a:rPr lang="fi-FI" dirty="0" smtClean="0"/>
              <a:t> Portfolio </a:t>
            </a:r>
            <a:r>
              <a:rPr lang="fi-FI" dirty="0" err="1" smtClean="0"/>
              <a:t>Modeling</a:t>
            </a:r>
            <a:r>
              <a:rPr lang="fi-FI" dirty="0" smtClean="0"/>
              <a:t> –menetelmä ei-dominoitujen portfolioiden laskemiseen</a:t>
            </a:r>
          </a:p>
          <a:p>
            <a:r>
              <a:rPr lang="fi-FI" dirty="0" smtClean="0"/>
              <a:t>Lisäarviointien hankintastrategioiden vertailu simuloimalla</a:t>
            </a:r>
          </a:p>
          <a:p>
            <a:pPr lvl="1"/>
            <a:r>
              <a:rPr lang="fi-FI" dirty="0" smtClean="0"/>
              <a:t>Toteutus </a:t>
            </a:r>
            <a:r>
              <a:rPr lang="fi-FI" dirty="0" err="1" smtClean="0"/>
              <a:t>Matlab</a:t>
            </a:r>
            <a:r>
              <a:rPr lang="fi-FI" dirty="0" smtClean="0"/>
              <a:t>-ohjelmaa käyttäen</a:t>
            </a:r>
          </a:p>
        </p:txBody>
      </p:sp>
    </p:spTree>
    <p:extLst>
      <p:ext uri="{BB962C8B-B14F-4D97-AF65-F5344CB8AC3E}">
        <p14:creationId xmlns:p14="http://schemas.microsoft.com/office/powerpoint/2010/main" val="427141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en-US" smtClean="0"/>
              <a:t>Tietolähteet</a:t>
            </a:r>
            <a:endParaRPr lang="en-US" altLang="en-US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E</a:t>
            </a:r>
            <a:r>
              <a:rPr lang="fi-FI" b="1" dirty="0"/>
              <a:t>. Vilkkumaa, J</a:t>
            </a:r>
            <a:r>
              <a:rPr lang="fi-FI" b="1"/>
              <a:t>. </a:t>
            </a:r>
            <a:r>
              <a:rPr lang="fi-FI" b="1" smtClean="0"/>
              <a:t>Liesiö, </a:t>
            </a:r>
            <a:r>
              <a:rPr lang="fi-FI" b="1" dirty="0"/>
              <a:t>and A. Salo (2014</a:t>
            </a:r>
            <a:r>
              <a:rPr lang="fi-FI" b="1" dirty="0" smtClean="0"/>
              <a:t>): </a:t>
            </a:r>
            <a:r>
              <a:rPr lang="fi-FI" dirty="0" smtClean="0"/>
              <a:t>Optimal</a:t>
            </a:r>
            <a:r>
              <a:rPr lang="fi-FI" dirty="0"/>
              <a:t> </a:t>
            </a:r>
            <a:r>
              <a:rPr lang="fi-FI" dirty="0" smtClean="0"/>
              <a:t>Strategies for Selecting Project Portfolios Using Uncertain Value Estimates</a:t>
            </a:r>
            <a:r>
              <a:rPr lang="fi-FI" b="1" dirty="0" smtClean="0"/>
              <a:t>, </a:t>
            </a:r>
            <a:r>
              <a:rPr lang="fi-FI" i="1" dirty="0" smtClean="0"/>
              <a:t>European </a:t>
            </a:r>
            <a:r>
              <a:rPr lang="fi-FI" i="1" dirty="0"/>
              <a:t>Journal of Operational Research, Vol. 233, pp</a:t>
            </a:r>
            <a:r>
              <a:rPr lang="fi-FI" i="1"/>
              <a:t>. </a:t>
            </a:r>
            <a:r>
              <a:rPr lang="fi-FI" i="1" smtClean="0"/>
              <a:t>772-783</a:t>
            </a:r>
          </a:p>
          <a:p>
            <a:endParaRPr lang="en-US" altLang="fi-FI" b="1" dirty="0" smtClean="0"/>
          </a:p>
          <a:p>
            <a:r>
              <a:rPr lang="en-US" altLang="fi-FI" b="1" dirty="0" smtClean="0"/>
              <a:t>J. </a:t>
            </a:r>
            <a:r>
              <a:rPr lang="en-US" altLang="fi-FI" b="1" dirty="0" err="1" smtClean="0"/>
              <a:t>Liesiö</a:t>
            </a:r>
            <a:r>
              <a:rPr lang="en-US" altLang="fi-FI" b="1" dirty="0" smtClean="0"/>
              <a:t>, P</a:t>
            </a:r>
            <a:r>
              <a:rPr lang="en-US" altLang="fi-FI" b="1" smtClean="0"/>
              <a:t>. </a:t>
            </a:r>
            <a:r>
              <a:rPr lang="en-US" altLang="fi-FI" b="1" smtClean="0"/>
              <a:t>Mild, </a:t>
            </a:r>
            <a:r>
              <a:rPr lang="en-US" altLang="fi-FI" b="1" dirty="0" smtClean="0"/>
              <a:t>and A</a:t>
            </a:r>
            <a:r>
              <a:rPr lang="en-US" altLang="fi-FI" b="1" smtClean="0"/>
              <a:t>. </a:t>
            </a:r>
            <a:r>
              <a:rPr lang="en-US" altLang="fi-FI" b="1" smtClean="0"/>
              <a:t>Salo (2007): </a:t>
            </a:r>
            <a:r>
              <a:rPr lang="en-US" altLang="fi-FI" dirty="0" smtClean="0"/>
              <a:t>Preference Programming for Robust Portfolio Modeling and Project Selection,</a:t>
            </a:r>
            <a:r>
              <a:rPr lang="en-US" altLang="fi-FI" b="1" dirty="0" smtClean="0"/>
              <a:t> </a:t>
            </a:r>
            <a:r>
              <a:rPr lang="en-US" altLang="fi-FI" i="1" dirty="0" smtClean="0"/>
              <a:t>European Journal of </a:t>
            </a:r>
            <a:r>
              <a:rPr lang="en-US" altLang="fi-FI" i="1" smtClean="0"/>
              <a:t>Operational </a:t>
            </a:r>
            <a:r>
              <a:rPr lang="en-US" altLang="fi-FI" i="1" smtClean="0"/>
              <a:t>Research, Vol. 181, pp. 1488–1505</a:t>
            </a:r>
            <a:endParaRPr lang="fi-FI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en-US" dirty="0" smtClean="0"/>
              <a:t>Aikataulu</a:t>
            </a:r>
            <a:endParaRPr lang="en-US" altLang="en-US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en-US" dirty="0" smtClean="0"/>
              <a:t>11/2014: Aiheen valinta ja rajaus</a:t>
            </a:r>
          </a:p>
          <a:p>
            <a:r>
              <a:rPr lang="fi-FI" altLang="en-US" dirty="0" smtClean="0"/>
              <a:t>12/2014: Aiheen esittely</a:t>
            </a:r>
          </a:p>
          <a:p>
            <a:r>
              <a:rPr lang="fi-FI" altLang="en-US" dirty="0" smtClean="0"/>
              <a:t>12/2014-2/2015: Työn tekeminen ja kirjoittaminen</a:t>
            </a:r>
          </a:p>
          <a:p>
            <a:r>
              <a:rPr lang="fi-FI" altLang="en-US" dirty="0" smtClean="0"/>
              <a:t>2/2015: Valmiin työn esittely</a:t>
            </a:r>
          </a:p>
          <a:p>
            <a:pPr>
              <a:buFontTx/>
              <a:buNone/>
            </a:pPr>
            <a:endParaRPr lang="fi-FI" altLang="en-US" dirty="0" smtClean="0"/>
          </a:p>
          <a:p>
            <a:endParaRPr lang="fi-FI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alto_Perustiet">
  <a:themeElements>
    <a:clrScheme name="aalto_Perustiet 1">
      <a:dk1>
        <a:srgbClr val="000000"/>
      </a:dk1>
      <a:lt1>
        <a:srgbClr val="FFFFFF"/>
      </a:lt1>
      <a:dk2>
        <a:srgbClr val="6639B7"/>
      </a:dk2>
      <a:lt2>
        <a:srgbClr val="FECB00"/>
      </a:lt2>
      <a:accent1>
        <a:srgbClr val="009B3A"/>
      </a:accent1>
      <a:accent2>
        <a:srgbClr val="FF7900"/>
      </a:accent2>
      <a:accent3>
        <a:srgbClr val="FFFFFF"/>
      </a:accent3>
      <a:accent4>
        <a:srgbClr val="000000"/>
      </a:accent4>
      <a:accent5>
        <a:srgbClr val="AACBAE"/>
      </a:accent5>
      <a:accent6>
        <a:srgbClr val="E76D00"/>
      </a:accent6>
      <a:hlink>
        <a:srgbClr val="0065BD"/>
      </a:hlink>
      <a:folHlink>
        <a:srgbClr val="ED2939"/>
      </a:folHlink>
    </a:clrScheme>
    <a:fontScheme name="aalto_Perust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alto_Perustiet 1">
        <a:dk1>
          <a:srgbClr val="000000"/>
        </a:dk1>
        <a:lt1>
          <a:srgbClr val="FFFFFF"/>
        </a:lt1>
        <a:dk2>
          <a:srgbClr val="6639B7"/>
        </a:dk2>
        <a:lt2>
          <a:srgbClr val="FECB00"/>
        </a:lt2>
        <a:accent1>
          <a:srgbClr val="009B3A"/>
        </a:accent1>
        <a:accent2>
          <a:srgbClr val="FF7900"/>
        </a:accent2>
        <a:accent3>
          <a:srgbClr val="FFFFFF"/>
        </a:accent3>
        <a:accent4>
          <a:srgbClr val="000000"/>
        </a:accent4>
        <a:accent5>
          <a:srgbClr val="AACBAE"/>
        </a:accent5>
        <a:accent6>
          <a:srgbClr val="E76D00"/>
        </a:accent6>
        <a:hlink>
          <a:srgbClr val="0065BD"/>
        </a:hlink>
        <a:folHlink>
          <a:srgbClr val="ED293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aalto_Perustiet</Template>
  <TotalTime>470</TotalTime>
  <Words>319</Words>
  <Application>Microsoft Office PowerPoint</Application>
  <PresentationFormat>On-screen Show (4:3)</PresentationFormat>
  <Paragraphs>90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aalto_Perustiet</vt:lpstr>
      <vt:lpstr>Lisäinformaation arvo monikriteerisessä projektiportfoliovalinnassa (aihe-esittely)</vt:lpstr>
      <vt:lpstr>Sisältö</vt:lpstr>
      <vt:lpstr>Projektiportfoliovalinta</vt:lpstr>
      <vt:lpstr>Additiivinen arvofunktio</vt:lpstr>
      <vt:lpstr>Robust Portfolio Modeling (RPM)</vt:lpstr>
      <vt:lpstr>Lisäinformaatio</vt:lpstr>
      <vt:lpstr>Menetelmät ja työkalut</vt:lpstr>
      <vt:lpstr>Tietolähteet</vt:lpstr>
      <vt:lpstr>Aikataulu</vt:lpstr>
    </vt:vector>
  </TitlesOfParts>
  <Company>Aalto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Systems Analysis Laboratory</dc:creator>
  <cp:lastModifiedBy>Eeva</cp:lastModifiedBy>
  <cp:revision>95</cp:revision>
  <dcterms:created xsi:type="dcterms:W3CDTF">2011-08-22T11:53:40Z</dcterms:created>
  <dcterms:modified xsi:type="dcterms:W3CDTF">2014-11-26T16:23:37Z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TieturiVerId">
    <vt:lpwstr>001</vt:lpwstr>
  </property>
</Properties>
</file>