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-108" y="-13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http://sal.aalto.fi/images/aaltosystemsforum/ralph_keeney.jp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670474" y="6096000"/>
            <a:ext cx="5638800" cy="24929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380999" y="152400"/>
            <a:ext cx="6217751" cy="15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04800"/>
            <a:ext cx="5829300" cy="817033"/>
          </a:xfrm>
        </p:spPr>
        <p:txBody>
          <a:bodyPr>
            <a:noAutofit/>
          </a:bodyPr>
          <a:lstStyle/>
          <a:p>
            <a:r>
              <a:rPr lang="fi-FI" sz="2800" dirty="0" smtClean="0">
                <a:latin typeface="Georgia" panose="02040502050405020303" pitchFamily="18" charset="0"/>
              </a:rPr>
              <a:t>Value-Focused Thinking and Decision-Making</a:t>
            </a:r>
            <a:endParaRPr lang="fi-FI" sz="2800" dirty="0">
              <a:latin typeface="Georgia" panose="020405020504050203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4724399"/>
            <a:ext cx="56388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1400" dirty="0">
              <a:latin typeface="Georgia" panose="02040502050405020303" pitchFamily="18" charset="0"/>
            </a:endParaRPr>
          </a:p>
          <a:p>
            <a:r>
              <a:rPr lang="fi-FI" sz="1400" dirty="0" smtClean="0">
                <a:latin typeface="Georgia" panose="02040502050405020303" pitchFamily="18" charset="0"/>
              </a:rPr>
              <a:t>What you need to do:</a:t>
            </a:r>
          </a:p>
          <a:p>
            <a:r>
              <a:rPr lang="fi-FI" sz="1400" dirty="0" smtClean="0">
                <a:latin typeface="Georgia" panose="02040502050405020303" pitchFamily="18" charset="0"/>
              </a:rPr>
              <a:t>Enroll to tuomas.j.lahtinen@aalto.fi, course is open for everyone - no prerequisites!</a:t>
            </a:r>
          </a:p>
          <a:p>
            <a:r>
              <a:rPr lang="fi-FI" sz="1400" dirty="0" smtClean="0">
                <a:latin typeface="Georgia" panose="02040502050405020303" pitchFamily="18" charset="0"/>
              </a:rPr>
              <a:t>Show up in lecture hall M232 (M1) on Monday 19.5. at 10 o’clock.</a:t>
            </a:r>
          </a:p>
          <a:p>
            <a:endParaRPr lang="fi-FI" sz="1400" dirty="0">
              <a:latin typeface="Georgia" panose="02040502050405020303" pitchFamily="18" charset="0"/>
            </a:endParaRPr>
          </a:p>
          <a:p>
            <a:endParaRPr lang="fi-FI" sz="1400" dirty="0">
              <a:latin typeface="Georgia" panose="02040502050405020303" pitchFamily="18" charset="0"/>
            </a:endParaRPr>
          </a:p>
        </p:txBody>
      </p:sp>
      <p:pic>
        <p:nvPicPr>
          <p:cNvPr id="7" name="Picture 6" descr="http://sal.aalto.fi/images/aaltosystemsforum/ralph_keeney.jpg"/>
          <p:cNvPicPr/>
          <p:nvPr/>
        </p:nvPicPr>
        <p:blipFill>
          <a:blip r:link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828800"/>
            <a:ext cx="2179151" cy="2808664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457200" y="1295400"/>
            <a:ext cx="40386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>
                <a:latin typeface="Georgia" panose="02040502050405020303" pitchFamily="18" charset="0"/>
              </a:rPr>
              <a:t>		             19.5</a:t>
            </a:r>
            <a:r>
              <a:rPr lang="fi-FI" sz="1400" dirty="0">
                <a:latin typeface="Georgia" panose="02040502050405020303" pitchFamily="18" charset="0"/>
              </a:rPr>
              <a:t>.-26.5.</a:t>
            </a:r>
          </a:p>
          <a:p>
            <a:pPr algn="ctr"/>
            <a:endParaRPr lang="fi-FI" sz="1400" dirty="0">
              <a:latin typeface="Georgia" panose="02040502050405020303" pitchFamily="18" charset="0"/>
            </a:endParaRPr>
          </a:p>
          <a:p>
            <a:r>
              <a:rPr lang="fi-FI" sz="1400" dirty="0">
                <a:latin typeface="Georgia" panose="02040502050405020303" pitchFamily="18" charset="0"/>
              </a:rPr>
              <a:t>Open intensive course given by Prof. Ralph L. Keeney, Duke University, the author of Value-Focused Thinking. </a:t>
            </a:r>
          </a:p>
          <a:p>
            <a:endParaRPr lang="fi-FI" sz="1400" dirty="0">
              <a:latin typeface="Georgia" panose="02040502050405020303" pitchFamily="18" charset="0"/>
            </a:endParaRPr>
          </a:p>
          <a:p>
            <a:r>
              <a:rPr lang="fi-FI" sz="1400" dirty="0">
                <a:latin typeface="Georgia" panose="02040502050405020303" pitchFamily="18" charset="0"/>
              </a:rPr>
              <a:t>Value-focused thinking consists of concepts, methods, and procedures to address the critical ”softer” aspects of important decisions, such as </a:t>
            </a:r>
          </a:p>
          <a:p>
            <a:pPr marL="285750" indent="-285750">
              <a:buSzPct val="120000"/>
              <a:buFont typeface="Arial" panose="020B0604020202020204" pitchFamily="34" charset="0"/>
              <a:buChar char="•"/>
            </a:pPr>
            <a:r>
              <a:rPr lang="fi-FI" sz="1400" dirty="0">
                <a:solidFill>
                  <a:srgbClr val="C00000"/>
                </a:solidFill>
                <a:latin typeface="Georgia" panose="02040502050405020303" pitchFamily="18" charset="0"/>
              </a:rPr>
              <a:t>identifying and structuring values and objectives</a:t>
            </a:r>
          </a:p>
          <a:p>
            <a:pPr marL="285750" indent="-285750">
              <a:buSzPct val="120000"/>
              <a:buFont typeface="Arial" panose="020B0604020202020204" pitchFamily="34" charset="0"/>
              <a:buChar char="•"/>
            </a:pPr>
            <a:r>
              <a:rPr lang="fi-FI" sz="1400" dirty="0">
                <a:solidFill>
                  <a:srgbClr val="C00000"/>
                </a:solidFill>
                <a:latin typeface="Georgia" panose="02040502050405020303" pitchFamily="18" charset="0"/>
              </a:rPr>
              <a:t>creating alternatives and identifying decision opportunities</a:t>
            </a:r>
          </a:p>
          <a:p>
            <a:pPr marL="285750" indent="-285750">
              <a:buSzPct val="120000"/>
              <a:buFont typeface="Arial" panose="020B0604020202020204" pitchFamily="34" charset="0"/>
              <a:buChar char="•"/>
            </a:pPr>
            <a:r>
              <a:rPr lang="fi-FI" sz="1400" dirty="0">
                <a:solidFill>
                  <a:srgbClr val="C00000"/>
                </a:solidFill>
                <a:latin typeface="Georgia" panose="02040502050405020303" pitchFamily="18" charset="0"/>
              </a:rPr>
              <a:t>evaluating alternatives</a:t>
            </a:r>
          </a:p>
          <a:p>
            <a:pPr marL="285750" indent="-285750">
              <a:buSzPct val="120000"/>
              <a:buFont typeface="Arial" panose="020B0604020202020204" pitchFamily="34" charset="0"/>
              <a:buChar char="•"/>
            </a:pPr>
            <a:r>
              <a:rPr lang="fi-FI" sz="1400" dirty="0">
                <a:solidFill>
                  <a:srgbClr val="C00000"/>
                </a:solidFill>
                <a:latin typeface="Georgia" panose="02040502050405020303" pitchFamily="18" charset="0"/>
              </a:rPr>
              <a:t>communicating the pros and cons of those alternatives to others. </a:t>
            </a:r>
          </a:p>
          <a:p>
            <a:endParaRPr lang="fi-FI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670474" y="6096000"/>
            <a:ext cx="5638800" cy="24929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fi-FI" sz="1200" dirty="0" smtClean="0">
                <a:solidFill>
                  <a:prstClr val="black"/>
                </a:solidFill>
                <a:latin typeface="Georgia" panose="02040502050405020303" pitchFamily="18" charset="0"/>
              </a:rPr>
              <a:t>Timetable</a:t>
            </a:r>
            <a:r>
              <a:rPr lang="fi-FI" sz="1200" dirty="0">
                <a:solidFill>
                  <a:prstClr val="black"/>
                </a:solidFill>
                <a:latin typeface="Georgia" panose="02040502050405020303" pitchFamily="18" charset="0"/>
              </a:rPr>
              <a:t>:</a:t>
            </a:r>
          </a:p>
          <a:p>
            <a:pPr lvl="0"/>
            <a:r>
              <a:rPr lang="fi-FI" sz="1200" dirty="0">
                <a:solidFill>
                  <a:prstClr val="black"/>
                </a:solidFill>
                <a:latin typeface="Georgia" panose="02040502050405020303" pitchFamily="18" charset="0"/>
              </a:rPr>
              <a:t>Mon 19.5.	10-12	Outline of value-focused thinking, theory 	13-15	and practice of identifying values, theory of 		structuring objectives.</a:t>
            </a:r>
          </a:p>
          <a:p>
            <a:pPr lvl="0"/>
            <a:endParaRPr lang="fi-FI" sz="1200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lvl="0"/>
            <a:r>
              <a:rPr lang="fi-FI" sz="1200" dirty="0">
                <a:solidFill>
                  <a:prstClr val="black"/>
                </a:solidFill>
                <a:latin typeface="Georgia" panose="02040502050405020303" pitchFamily="18" charset="0"/>
              </a:rPr>
              <a:t>Wed 21.5. 	10-12	The practice of structuring objectives for 		individuals and groups.</a:t>
            </a:r>
          </a:p>
          <a:p>
            <a:pPr lvl="0"/>
            <a:endParaRPr lang="fi-FI" sz="1200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lvl="0"/>
            <a:r>
              <a:rPr lang="fi-FI" sz="1200" dirty="0">
                <a:solidFill>
                  <a:prstClr val="black"/>
                </a:solidFill>
                <a:latin typeface="Georgia" panose="02040502050405020303" pitchFamily="18" charset="0"/>
              </a:rPr>
              <a:t>Fri 23.5.	10-12	Quantifying values: value models, value 			tradeoffs, setting priorities.</a:t>
            </a:r>
          </a:p>
          <a:p>
            <a:pPr lvl="0"/>
            <a:endParaRPr lang="fi-FI" sz="1200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lvl="0"/>
            <a:r>
              <a:rPr lang="fi-FI" sz="1200" dirty="0">
                <a:solidFill>
                  <a:prstClr val="black"/>
                </a:solidFill>
                <a:latin typeface="Georgia" panose="02040502050405020303" pitchFamily="18" charset="0"/>
              </a:rPr>
              <a:t>Mon 26.5.	10-12	Uses of values with illustrations, review of 		course ideas.  </a:t>
            </a:r>
          </a:p>
        </p:txBody>
      </p:sp>
      <p:pic>
        <p:nvPicPr>
          <p:cNvPr id="1025" name="Picture 1" descr="C:\Users\Joonas\AppData\Local\Temp\qrcod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2299" y="8686801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80999" y="8776901"/>
            <a:ext cx="19623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 smtClean="0">
                <a:latin typeface="Georgia" panose="02040502050405020303" pitchFamily="18" charset="0"/>
              </a:rPr>
              <a:t>For more information, see</a:t>
            </a:r>
            <a:endParaRPr lang="fi-FI" sz="12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384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50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Value-Focused Thinking and Decision-Making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Value-Focused Thinking and Decision-Making</dc:title>
  <dc:creator>Joonas</dc:creator>
  <cp:lastModifiedBy>Joonas</cp:lastModifiedBy>
  <cp:revision>4</cp:revision>
  <cp:lastPrinted>2014-04-24T13:09:41Z</cp:lastPrinted>
  <dcterms:created xsi:type="dcterms:W3CDTF">2006-08-16T00:00:00Z</dcterms:created>
  <dcterms:modified xsi:type="dcterms:W3CDTF">2014-04-24T13:16:58Z</dcterms:modified>
</cp:coreProperties>
</file>