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65" r:id="rId2"/>
    <p:sldMasterId id="2147483730" r:id="rId3"/>
    <p:sldMasterId id="2147483742" r:id="rId4"/>
  </p:sldMasterIdLst>
  <p:notesMasterIdLst>
    <p:notesMasterId r:id="rId21"/>
  </p:notesMasterIdLst>
  <p:handoutMasterIdLst>
    <p:handoutMasterId r:id="rId22"/>
  </p:handoutMasterIdLst>
  <p:sldIdLst>
    <p:sldId id="382" r:id="rId5"/>
    <p:sldId id="428" r:id="rId6"/>
    <p:sldId id="436" r:id="rId7"/>
    <p:sldId id="437" r:id="rId8"/>
    <p:sldId id="438" r:id="rId9"/>
    <p:sldId id="439" r:id="rId10"/>
    <p:sldId id="440" r:id="rId11"/>
    <p:sldId id="429" r:id="rId12"/>
    <p:sldId id="430" r:id="rId13"/>
    <p:sldId id="433" r:id="rId14"/>
    <p:sldId id="434" r:id="rId15"/>
    <p:sldId id="435" r:id="rId16"/>
    <p:sldId id="441" r:id="rId17"/>
    <p:sldId id="442" r:id="rId18"/>
    <p:sldId id="443" r:id="rId19"/>
    <p:sldId id="384" r:id="rId2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322C0A-798D-E341-A780-F4E5F1040840}">
          <p14:sldIdLst>
            <p14:sldId id="382"/>
            <p14:sldId id="428"/>
            <p14:sldId id="436"/>
            <p14:sldId id="437"/>
            <p14:sldId id="438"/>
            <p14:sldId id="439"/>
            <p14:sldId id="440"/>
            <p14:sldId id="429"/>
            <p14:sldId id="430"/>
            <p14:sldId id="433"/>
            <p14:sldId id="434"/>
            <p14:sldId id="435"/>
            <p14:sldId id="441"/>
            <p14:sldId id="442"/>
            <p14:sldId id="443"/>
            <p14:sldId id="38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2976" autoAdjust="0"/>
  </p:normalViewPr>
  <p:slideViewPr>
    <p:cSldViewPr>
      <p:cViewPr>
        <p:scale>
          <a:sx n="72" d="100"/>
          <a:sy n="72" d="100"/>
        </p:scale>
        <p:origin x="-2128" y="-6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5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F4E72-50CF-4342-AFD3-0D7A43264916}" type="datetime1">
              <a:rPr lang="en-US" smtClean="0"/>
              <a:pPr/>
              <a:t>11/06/19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AA7A3-792E-8740-90E6-33D2175874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310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5C0AE-3602-C640-A58D-A23957CC1DC7}" type="datetime1">
              <a:rPr lang="en-US" smtClean="0"/>
              <a:pPr/>
              <a:t>11/06/19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F14ED-155B-2242-8C19-3998438282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558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6FA36-B7D7-423B-B5AB-78301D38F9D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586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6FA36-B7D7-423B-B5AB-78301D38F9D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76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63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6FA36-B7D7-423B-B5AB-78301D38F9D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76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76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 anchor="ctr"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1E4312B2-5599-4BAB-9629-F8FF3E2D2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6F685-8D31-4F3D-8A52-5F9F92A1AC1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 anchor="ctr"/>
          <a:lstStyle>
            <a:lvl1pPr>
              <a:defRPr sz="4500"/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694AA-2A09-4281-A0AC-055865A5D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CD66-9604-4305-B5A8-78B29733E3F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42101-ADE3-4411-8509-CE09211AA481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7529-EAD9-48B3-91A9-187C3E17D5B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575DE-90EA-43E8-99E7-C79D7B8D1FF9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85DD-37C5-4445-A386-69E4688B873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A11DA-FCFA-40A2-8A7C-551411CC87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39C79-261A-4A22-ACC0-31F52339D5E6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F412E-6CE6-4894-9AD8-4FECDCDD32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CA046-3722-4950-924C-5359C54C5ADE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EA59-A23C-4E7E-9995-208EA4FE05B4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ntry-slide-title-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 anchor="ctr"/>
          <a:lstStyle>
            <a:lvl1pPr>
              <a:defRPr sz="4500"/>
            </a:lvl1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B3B4C-D84C-4E24-9E67-D2A387125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7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E55A6-0E52-4C21-98D2-611E5253010E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1234599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67BDF-3951-4041-9706-AAEBADE97B5C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1117732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3BC35-6CBF-4D84-8F03-8F090B858D6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736769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0386C-28F9-4F6D-AD43-5EFC3569D3E6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1528698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9712F-F48B-4936-959D-58412A0165A7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4112424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E5CDD-F1D1-4408-82CE-5BFCE7325E9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982589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DA233-E863-4484-89AF-1405CBAAB85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11020657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53C01-4800-470D-94D7-617E58997165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317579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711BC-CB1F-4E99-8CB3-0C61FE49B3B7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CE024-FEEF-468E-B0AD-6DA5B161F9E8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2927523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DFE4E-D1CF-459F-AD0B-93809BC7A287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25306412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2034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1874D5-173B-43E0-B5F7-59EB7CEC797D}" type="datetime1">
              <a:rPr lang="en-US" smtClean="0"/>
              <a:t>11/06/19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034" y="365127"/>
            <a:ext cx="8243316" cy="119849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2034" y="1761617"/>
            <a:ext cx="7185406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20423602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ntry-slide-title-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 anchor="ctr"/>
          <a:lstStyle>
            <a:lvl1pPr>
              <a:defRPr sz="4500"/>
            </a:lvl1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694AA-2A09-4281-A0AC-055865A5D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411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CD66-9604-4305-B5A8-78B29733E3F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22503921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7C846-B84C-4B74-856F-6B202EF8A96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849910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42101-ADE3-4411-8509-CE09211AA481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42937493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7529-EAD9-48B3-91A9-187C3E17D5B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34431177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575DE-90EA-43E8-99E7-C79D7B8D1FF9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9402521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85DD-37C5-4445-A386-69E4688B873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415491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BF2D6-F2CE-4825-AA43-5FCA2B174C18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A11DA-FCFA-40A2-8A7C-551411CC87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41002115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39C79-261A-4A22-ACC0-31F52339D5E6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20985320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F412E-6CE6-4894-9AD8-4FECDCDD32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22931094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EA59-A23C-4E7E-9995-208EA4FE05B4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3423090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3024A-A1CF-4A6E-8F6A-5095CE996DF9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A010B-BAF6-40A5-B717-FF159C823536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224A6-702E-4A01-99F0-96056F73EC9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84531-87E1-44F5-B3D0-04F68C17036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A0DC2-634B-4A4B-A9CE-6B1EFB94E78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4" Type="http://schemas.openxmlformats.org/officeDocument/2006/relationships/image" Target="../media/image4.jpeg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entry-slide-content-dark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31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584800-6692-4F7A-844A-C16EE7CAB8D0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, date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694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entry-slide-content-ligh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CCA0B88-0A52-4D2E-93D1-C5B7E15B7FE4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, date</a:t>
            </a:r>
            <a:endParaRPr lang="en-US" dirty="0"/>
          </a:p>
        </p:txBody>
      </p:sp>
      <p:sp>
        <p:nvSpPr>
          <p:cNvPr id="3789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789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4" r:id="rId2"/>
    <p:sldLayoutId id="2147483712" r:id="rId3"/>
    <p:sldLayoutId id="2147483711" r:id="rId4"/>
    <p:sldLayoutId id="2147483710" r:id="rId5"/>
    <p:sldLayoutId id="2147483709" r:id="rId6"/>
    <p:sldLayoutId id="2147483708" r:id="rId7"/>
    <p:sldLayoutId id="2147483707" r:id="rId8"/>
    <p:sldLayoutId id="2147483706" r:id="rId9"/>
    <p:sldLayoutId id="2147483705" r:id="rId1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entry-slide-content-light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+mn-lt"/>
              </a:defRPr>
            </a:lvl1pPr>
          </a:lstStyle>
          <a:p>
            <a:pPr>
              <a:defRPr/>
            </a:pPr>
            <a:fld id="{5F6B3EF4-7AD7-4501-9722-5B0C4A51415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  <p:sp>
        <p:nvSpPr>
          <p:cNvPr id="3789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106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5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entry-slide-content-light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+mn-lt"/>
              </a:defRPr>
            </a:lvl1pPr>
          </a:lstStyle>
          <a:p>
            <a:pPr>
              <a:defRPr/>
            </a:pPr>
            <a:fld id="{0CCA0B88-0A52-4D2E-93D1-C5B7E15B7FE4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  <p:sp>
        <p:nvSpPr>
          <p:cNvPr id="3789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2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rovenska@iiasa.ac.a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44.tiff"/><Relationship Id="rId3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20" Type="http://schemas.openxmlformats.org/officeDocument/2006/relationships/image" Target="../media/image23.gif"/><Relationship Id="rId21" Type="http://schemas.openxmlformats.org/officeDocument/2006/relationships/image" Target="../media/image24.gif"/><Relationship Id="rId22" Type="http://schemas.openxmlformats.org/officeDocument/2006/relationships/image" Target="../media/image25.gif"/><Relationship Id="rId23" Type="http://schemas.openxmlformats.org/officeDocument/2006/relationships/image" Target="../media/image26.png"/><Relationship Id="rId24" Type="http://schemas.openxmlformats.org/officeDocument/2006/relationships/image" Target="../media/image27.png"/><Relationship Id="rId25" Type="http://schemas.openxmlformats.org/officeDocument/2006/relationships/image" Target="../media/image28.png"/><Relationship Id="rId10" Type="http://schemas.openxmlformats.org/officeDocument/2006/relationships/image" Target="../media/image13.jpe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jpe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jpeg"/><Relationship Id="rId17" Type="http://schemas.openxmlformats.org/officeDocument/2006/relationships/image" Target="../media/image20.jpeg"/><Relationship Id="rId18" Type="http://schemas.openxmlformats.org/officeDocument/2006/relationships/image" Target="../media/image21.jpeg"/><Relationship Id="rId19" Type="http://schemas.openxmlformats.org/officeDocument/2006/relationships/image" Target="../media/image22.jpe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3768" y="404664"/>
            <a:ext cx="6660232" cy="1584176"/>
          </a:xfrm>
        </p:spPr>
        <p:txBody>
          <a:bodyPr/>
          <a:lstStyle/>
          <a:p>
            <a:pPr algn="ctr" eaLnBrk="1" hangingPunct="1"/>
            <a:r>
              <a:rPr lang="en-US" sz="3200" b="1" dirty="0" smtClean="0"/>
              <a:t>Research activities and career opportunities at IIASA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2348880"/>
            <a:ext cx="6876256" cy="4509120"/>
          </a:xfrm>
        </p:spPr>
        <p:txBody>
          <a:bodyPr/>
          <a:lstStyle/>
          <a:p>
            <a:pPr algn="ctr" eaLnBrk="1" hangingPunct="1"/>
            <a:r>
              <a:rPr lang="en-US" sz="2400" b="1" dirty="0" smtClean="0"/>
              <a:t>Dr. Elena Rovenskaya</a:t>
            </a:r>
          </a:p>
          <a:p>
            <a:pPr algn="ctr" eaLnBrk="1" hangingPunct="1"/>
            <a:r>
              <a:rPr lang="en-US" sz="2400" dirty="0" smtClean="0"/>
              <a:t>Director, Advanced Systems Analysis Program</a:t>
            </a:r>
          </a:p>
          <a:p>
            <a:pPr algn="ctr" eaLnBrk="1" hangingPunct="1"/>
            <a:r>
              <a:rPr lang="en-US" sz="2400" dirty="0">
                <a:hlinkClick r:id="rId3"/>
              </a:rPr>
              <a:t>rovenska@iiasa.ac.at</a:t>
            </a:r>
            <a:r>
              <a:rPr lang="en-US" sz="2400" dirty="0"/>
              <a:t> </a:t>
            </a:r>
          </a:p>
          <a:p>
            <a:pPr algn="ctr" eaLnBrk="1" hangingPunct="1"/>
            <a:endParaRPr lang="en-US" sz="2400" b="1" dirty="0" smtClean="0"/>
          </a:p>
          <a:p>
            <a:pPr algn="ctr" eaLnBrk="1" hangingPunct="1"/>
            <a:r>
              <a:rPr lang="en-US" sz="2400" dirty="0" smtClean="0"/>
              <a:t>International </a:t>
            </a:r>
            <a:r>
              <a:rPr lang="en-US" sz="2400" dirty="0"/>
              <a:t>Institute for Applied Systems Analysis</a:t>
            </a:r>
          </a:p>
          <a:p>
            <a:pPr algn="ctr" eaLnBrk="1" hangingPunct="1"/>
            <a:r>
              <a:rPr lang="en-US" sz="2400" dirty="0"/>
              <a:t>(IIASA</a:t>
            </a:r>
            <a:r>
              <a:rPr lang="en-US" sz="2400" dirty="0" smtClean="0"/>
              <a:t>), </a:t>
            </a:r>
            <a:r>
              <a:rPr lang="en-US" sz="2400" dirty="0" err="1" smtClean="0"/>
              <a:t>Laxenburg</a:t>
            </a:r>
            <a:r>
              <a:rPr lang="en-US" sz="2400" dirty="0" smtClean="0"/>
              <a:t>, Austria</a:t>
            </a:r>
          </a:p>
          <a:p>
            <a:pPr algn="ctr" eaLnBrk="1" hangingPunct="1"/>
            <a:endParaRPr lang="en-US" sz="2400" dirty="0"/>
          </a:p>
          <a:p>
            <a:pPr algn="ctr"/>
            <a:endParaRPr lang="en-US" sz="2400" dirty="0" smtClean="0"/>
          </a:p>
          <a:p>
            <a:r>
              <a:rPr lang="en-US" sz="2400" dirty="0"/>
              <a:t/>
            </a:r>
            <a:br>
              <a:rPr lang="en-US" sz="2400" dirty="0"/>
            </a:br>
            <a:endParaRPr lang="en-US" sz="2400" b="1" dirty="0" smtClean="0"/>
          </a:p>
          <a:p>
            <a:pPr algn="ctr" eaLnBrk="1" hangingPunct="1"/>
            <a:endParaRPr lang="en-US" sz="2400" b="1" dirty="0" smtClean="0"/>
          </a:p>
          <a:p>
            <a:pPr algn="ctr" eaLnBrk="1" hangingPunct="1"/>
            <a:endParaRPr lang="en-US" sz="2400" dirty="0" smtClean="0"/>
          </a:p>
          <a:p>
            <a:pPr algn="ctr" eaLnBrk="1" hangingPunct="1"/>
            <a:endParaRPr lang="en-US" sz="2400" dirty="0"/>
          </a:p>
          <a:p>
            <a:pPr algn="ctr" eaLnBrk="1" hangingPunct="1"/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76228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116632"/>
            <a:ext cx="84969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600" dirty="0" smtClean="0">
                <a:solidFill>
                  <a:srgbClr val="003399"/>
                </a:solidFill>
                <a:latin typeface="Arial Narrow"/>
                <a:cs typeface="Arial Narrow"/>
              </a:rPr>
              <a:t>Six key method areas</a:t>
            </a:r>
            <a:endParaRPr lang="en-US" sz="3600" dirty="0">
              <a:solidFill>
                <a:srgbClr val="003399"/>
              </a:solidFill>
              <a:latin typeface="Arial Narrow"/>
              <a:cs typeface="Arial Narrow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4869160"/>
            <a:ext cx="1098574" cy="864096"/>
          </a:xfrm>
          <a:prstGeom prst="rect">
            <a:avLst/>
          </a:prstGeom>
        </p:spPr>
      </p:pic>
      <p:pic>
        <p:nvPicPr>
          <p:cNvPr id="17" name="Picture 16" descr="nw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717636"/>
            <a:ext cx="1070539" cy="10795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2708920"/>
            <a:ext cx="1118982" cy="7920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1844824"/>
            <a:ext cx="1152128" cy="72008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1052736"/>
            <a:ext cx="1152127" cy="6912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7824" y="5877272"/>
            <a:ext cx="1224136" cy="81460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995936" y="501317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/>
                <a:cs typeface="Arial Narrow"/>
              </a:rPr>
              <a:t>Robust decisions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5856" y="371763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/>
                <a:cs typeface="Arial Narrow"/>
              </a:rPr>
              <a:t>Network structure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43808" y="285293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/>
                <a:cs typeface="Arial Narrow"/>
              </a:rPr>
              <a:t>Agent behavior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67744" y="177281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/>
                <a:cs typeface="Arial Narrow"/>
              </a:rPr>
              <a:t>Stylized facts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19672" y="1052736"/>
            <a:ext cx="717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Narrow"/>
                <a:cs typeface="Arial Narrow"/>
              </a:rPr>
              <a:t>Data</a:t>
            </a:r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27984" y="594928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/>
                <a:cs typeface="Arial Narrow"/>
              </a:rPr>
              <a:t>Stakeholder processes</a:t>
            </a:r>
            <a:endParaRPr lang="en-US" sz="24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688163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576064"/>
          </a:xfrm>
        </p:spPr>
        <p:txBody>
          <a:bodyPr/>
          <a:lstStyle/>
          <a:p>
            <a:r>
              <a:rPr lang="en-US" sz="3200" dirty="0" smtClean="0"/>
              <a:t>Example: Robust food-water-energy nexus solutions </a:t>
            </a:r>
            <a:endParaRPr lang="en-US" sz="3200" dirty="0"/>
          </a:p>
        </p:txBody>
      </p:sp>
      <p:pic>
        <p:nvPicPr>
          <p:cNvPr id="5" name="图片 3" descr="E:\Research\Lecturer\Publication\Two-stage\RESULT\water3.tif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4248472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124743"/>
            <a:ext cx="4464496" cy="3318001"/>
          </a:xfrm>
          <a:prstGeom prst="rect">
            <a:avLst/>
          </a:prstGeom>
        </p:spPr>
      </p:pic>
      <p:sp>
        <p:nvSpPr>
          <p:cNvPr id="7" name="Donut 6"/>
          <p:cNvSpPr/>
          <p:nvPr/>
        </p:nvSpPr>
        <p:spPr>
          <a:xfrm>
            <a:off x="2627784" y="2204864"/>
            <a:ext cx="648072" cy="576064"/>
          </a:xfrm>
          <a:prstGeom prst="donut">
            <a:avLst>
              <a:gd name="adj" fmla="val 364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endCxn id="7" idx="7"/>
          </p:cNvCxnSpPr>
          <p:nvPr/>
        </p:nvCxnSpPr>
        <p:spPr>
          <a:xfrm flipH="1">
            <a:off x="3180948" y="1484784"/>
            <a:ext cx="1393794" cy="804443"/>
          </a:xfrm>
          <a:prstGeom prst="straightConnector1">
            <a:avLst/>
          </a:prstGeom>
          <a:ln w="889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44008" y="1052736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3399"/>
                </a:solidFill>
                <a:latin typeface="Arial Narrow"/>
                <a:cs typeface="Arial Narrow"/>
              </a:rPr>
              <a:t>Case study area: Shanxi province with large coal mining and scarce water</a:t>
            </a:r>
            <a:endParaRPr lang="en-US" sz="2000" dirty="0">
              <a:solidFill>
                <a:srgbClr val="003399"/>
              </a:solidFill>
              <a:latin typeface="Arial Narrow"/>
              <a:cs typeface="Arial Narrow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8064" y="4581128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3399"/>
                </a:solidFill>
                <a:latin typeface="Arial Narrow"/>
                <a:cs typeface="Arial Narrow"/>
              </a:rPr>
              <a:t>Water availability in Shanxi varies across prefectures and time </a:t>
            </a:r>
            <a:endParaRPr lang="en-US" sz="2000" dirty="0">
              <a:solidFill>
                <a:srgbClr val="003399"/>
              </a:solidFill>
              <a:latin typeface="Arial Narrow"/>
              <a:cs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551723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 Narrow"/>
                <a:cs typeface="Arial Narrow"/>
              </a:rPr>
              <a:t>How to ensure a compatibility</a:t>
            </a:r>
            <a:r>
              <a:rPr lang="en-US" sz="2400" i="1" dirty="0" smtClean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 Narrow"/>
                <a:cs typeface="Arial Narrow"/>
              </a:rPr>
              <a:t>between energy security goals and food security goals given a scarce and volatile water supply?</a:t>
            </a:r>
            <a:endParaRPr lang="en-US" sz="2400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315284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40960" cy="576064"/>
          </a:xfrm>
        </p:spPr>
        <p:txBody>
          <a:bodyPr/>
          <a:lstStyle/>
          <a:p>
            <a:r>
              <a:rPr lang="en-US" sz="3200" dirty="0" smtClean="0"/>
              <a:t>Example: Robust food-water-energy nexus solutions </a:t>
            </a:r>
            <a:endParaRPr lang="en-US" sz="3200" dirty="0"/>
          </a:p>
        </p:txBody>
      </p:sp>
      <p:pic>
        <p:nvPicPr>
          <p:cNvPr id="6" name="图片 1" descr="E:\Research\Lecturer\Publication\Two-stage\RESULT\Graph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68960"/>
            <a:ext cx="7776864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3528" y="764704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 Narrow"/>
                <a:cs typeface="Arial Narrow"/>
              </a:rPr>
              <a:t>The traditional and widely-used approach to rely on mean parameter values can be misleading -&gt; risk-adjusted optimization is required instead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 Narrow"/>
                <a:cs typeface="Arial Narrow"/>
              </a:rPr>
              <a:t>In particular, it enables to save on ex-post adaptation measures!  </a:t>
            </a:r>
            <a:endParaRPr lang="en-US" sz="2400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8" name="Donut 7"/>
          <p:cNvSpPr/>
          <p:nvPr/>
        </p:nvSpPr>
        <p:spPr>
          <a:xfrm>
            <a:off x="4427984" y="2924944"/>
            <a:ext cx="1944216" cy="576064"/>
          </a:xfrm>
          <a:prstGeom prst="donut">
            <a:avLst>
              <a:gd name="adj" fmla="val 55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1043608" y="2924944"/>
            <a:ext cx="1944216" cy="576064"/>
          </a:xfrm>
          <a:prstGeom prst="donut">
            <a:avLst>
              <a:gd name="adj" fmla="val 554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20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7825" cy="1143000"/>
          </a:xfrm>
        </p:spPr>
        <p:txBody>
          <a:bodyPr/>
          <a:lstStyle/>
          <a:p>
            <a:r>
              <a:rPr lang="en-US" dirty="0" smtClean="0"/>
              <a:t>Options how to engage with IIASA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7997825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Young Scientist Summer Program (YSSP)</a:t>
            </a:r>
          </a:p>
          <a:p>
            <a:pPr lvl="1"/>
            <a:r>
              <a:rPr lang="en-US" sz="2400" dirty="0" smtClean="0"/>
              <a:t>50 </a:t>
            </a:r>
            <a:r>
              <a:rPr lang="en-US" sz="2400" dirty="0"/>
              <a:t>PhD </a:t>
            </a:r>
            <a:r>
              <a:rPr lang="en-US" sz="2400" dirty="0" smtClean="0"/>
              <a:t>student participants per year </a:t>
            </a:r>
          </a:p>
          <a:p>
            <a:pPr lvl="1"/>
            <a:r>
              <a:rPr lang="en-US" sz="2400" dirty="0" smtClean="0"/>
              <a:t>June-August </a:t>
            </a:r>
          </a:p>
          <a:p>
            <a:pPr lvl="1"/>
            <a:r>
              <a:rPr lang="en-US" sz="2400" dirty="0" smtClean="0"/>
              <a:t>Main goal: conduct a research project with an IIASA supervisor(s)</a:t>
            </a:r>
          </a:p>
          <a:p>
            <a:pPr lvl="1"/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212103"/>
            <a:ext cx="5661248" cy="361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12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7825" cy="1143000"/>
          </a:xfrm>
        </p:spPr>
        <p:txBody>
          <a:bodyPr/>
          <a:lstStyle/>
          <a:p>
            <a:r>
              <a:rPr lang="en-US" dirty="0" smtClean="0"/>
              <a:t>Options how to engage with IIASA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7997825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Postdoc program </a:t>
            </a:r>
          </a:p>
          <a:p>
            <a:pPr lvl="1"/>
            <a:r>
              <a:rPr lang="en-US" sz="2400" dirty="0" smtClean="0"/>
              <a:t>Two-year term </a:t>
            </a:r>
          </a:p>
          <a:p>
            <a:pPr lvl="1"/>
            <a:r>
              <a:rPr lang="en-US" sz="2400" dirty="0" smtClean="0"/>
              <a:t>Possibility to carry out own research project </a:t>
            </a:r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852936"/>
            <a:ext cx="3307034" cy="1728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797152"/>
            <a:ext cx="2592288" cy="18293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66328" y="61038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4869160"/>
            <a:ext cx="3385828" cy="17693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2" y="2780928"/>
            <a:ext cx="3504952" cy="183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40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7825" cy="1143000"/>
          </a:xfrm>
        </p:spPr>
        <p:txBody>
          <a:bodyPr/>
          <a:lstStyle/>
          <a:p>
            <a:r>
              <a:rPr lang="en-US" dirty="0" smtClean="0"/>
              <a:t>Options how to engage with IIASA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7997825" cy="4525963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Sabbatical </a:t>
            </a:r>
          </a:p>
          <a:p>
            <a:pPr lvl="1"/>
            <a:r>
              <a:rPr lang="en-US" sz="2400" dirty="0" smtClean="0"/>
              <a:t>“Guest” contracts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Open positions</a:t>
            </a:r>
          </a:p>
          <a:p>
            <a:pPr lvl="1"/>
            <a:r>
              <a:rPr lang="en-US" sz="2400" dirty="0" smtClean="0"/>
              <a:t>All are publicly advertised on the website </a:t>
            </a:r>
          </a:p>
          <a:p>
            <a:pPr lvl="1"/>
            <a:r>
              <a:rPr lang="en-US" sz="2400" dirty="0" smtClean="0"/>
              <a:t>Can be project based </a:t>
            </a:r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4221088"/>
            <a:ext cx="47371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9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0"/>
            <a:ext cx="673224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109044">
            <a:off x="2597750" y="1326461"/>
            <a:ext cx="48586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3399"/>
                </a:solidFill>
                <a:latin typeface="Arial Narrow"/>
                <a:cs typeface="Arial Narrow"/>
              </a:rPr>
              <a:t>Thank you for your attention! </a:t>
            </a:r>
            <a:endParaRPr lang="en-US" sz="3200" b="1" dirty="0">
              <a:solidFill>
                <a:srgbClr val="003399"/>
              </a:solidFill>
              <a:latin typeface="Arial Narrow"/>
              <a:cs typeface="Arial Narrow"/>
            </a:endParaRPr>
          </a:p>
        </p:txBody>
      </p:sp>
      <p:sp>
        <p:nvSpPr>
          <p:cNvPr id="4" name="Donut 3"/>
          <p:cNvSpPr/>
          <p:nvPr/>
        </p:nvSpPr>
        <p:spPr>
          <a:xfrm>
            <a:off x="-28823" y="-25139"/>
            <a:ext cx="2584599" cy="1221891"/>
          </a:xfrm>
          <a:prstGeom prst="donut">
            <a:avLst>
              <a:gd name="adj" fmla="val 37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0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Panorama1.jpg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666679"/>
            <a:ext cx="4896544" cy="219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538" y="116632"/>
            <a:ext cx="9143999" cy="684312"/>
          </a:xfrm>
        </p:spPr>
        <p:txBody>
          <a:bodyPr/>
          <a:lstStyle/>
          <a:p>
            <a:pPr algn="ctr"/>
            <a:r>
              <a:rPr lang="en-US" sz="3200" dirty="0" smtClean="0"/>
              <a:t>What is IIASA?</a:t>
            </a:r>
            <a:endParaRPr lang="en-US" sz="3200" dirty="0"/>
          </a:p>
        </p:txBody>
      </p:sp>
      <p:sp>
        <p:nvSpPr>
          <p:cNvPr id="4" name="object 10"/>
          <p:cNvSpPr>
            <a:spLocks/>
          </p:cNvSpPr>
          <p:nvPr/>
        </p:nvSpPr>
        <p:spPr>
          <a:xfrm>
            <a:off x="8388424" y="5301208"/>
            <a:ext cx="612656" cy="360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object 11"/>
          <p:cNvSpPr>
            <a:spLocks/>
          </p:cNvSpPr>
          <p:nvPr/>
        </p:nvSpPr>
        <p:spPr>
          <a:xfrm>
            <a:off x="107504" y="692696"/>
            <a:ext cx="648072" cy="360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object 12"/>
          <p:cNvSpPr>
            <a:spLocks/>
          </p:cNvSpPr>
          <p:nvPr/>
        </p:nvSpPr>
        <p:spPr>
          <a:xfrm>
            <a:off x="107504" y="1916832"/>
            <a:ext cx="648072" cy="3600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7" name="object 13"/>
          <p:cNvSpPr>
            <a:spLocks/>
          </p:cNvSpPr>
          <p:nvPr/>
        </p:nvSpPr>
        <p:spPr>
          <a:xfrm>
            <a:off x="8388424" y="4221088"/>
            <a:ext cx="612656" cy="3520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" name="object 14"/>
          <p:cNvSpPr>
            <a:spLocks/>
          </p:cNvSpPr>
          <p:nvPr/>
        </p:nvSpPr>
        <p:spPr>
          <a:xfrm>
            <a:off x="8388424" y="1988840"/>
            <a:ext cx="612656" cy="3520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0" name="object 16"/>
          <p:cNvSpPr>
            <a:spLocks/>
          </p:cNvSpPr>
          <p:nvPr/>
        </p:nvSpPr>
        <p:spPr>
          <a:xfrm>
            <a:off x="107504" y="188640"/>
            <a:ext cx="648072" cy="3600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1" name="object 17"/>
          <p:cNvSpPr>
            <a:spLocks/>
          </p:cNvSpPr>
          <p:nvPr/>
        </p:nvSpPr>
        <p:spPr>
          <a:xfrm>
            <a:off x="107504" y="2996952"/>
            <a:ext cx="648072" cy="3600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3" name="object 19"/>
          <p:cNvSpPr>
            <a:spLocks/>
          </p:cNvSpPr>
          <p:nvPr/>
        </p:nvSpPr>
        <p:spPr>
          <a:xfrm>
            <a:off x="107504" y="5229200"/>
            <a:ext cx="648072" cy="3600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6" name="object 22"/>
          <p:cNvSpPr>
            <a:spLocks/>
          </p:cNvSpPr>
          <p:nvPr/>
        </p:nvSpPr>
        <p:spPr>
          <a:xfrm>
            <a:off x="8388424" y="5805264"/>
            <a:ext cx="612656" cy="43204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7" name="object 23"/>
          <p:cNvSpPr>
            <a:spLocks/>
          </p:cNvSpPr>
          <p:nvPr/>
        </p:nvSpPr>
        <p:spPr>
          <a:xfrm>
            <a:off x="107504" y="3501008"/>
            <a:ext cx="648072" cy="3600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8" name="object 24"/>
          <p:cNvSpPr>
            <a:spLocks/>
          </p:cNvSpPr>
          <p:nvPr/>
        </p:nvSpPr>
        <p:spPr>
          <a:xfrm>
            <a:off x="107504" y="2492896"/>
            <a:ext cx="648072" cy="3600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9" name="object 25"/>
          <p:cNvSpPr>
            <a:spLocks/>
          </p:cNvSpPr>
          <p:nvPr/>
        </p:nvSpPr>
        <p:spPr>
          <a:xfrm>
            <a:off x="8388424" y="836712"/>
            <a:ext cx="612656" cy="3520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0" name="object 26"/>
          <p:cNvSpPr>
            <a:spLocks/>
          </p:cNvSpPr>
          <p:nvPr/>
        </p:nvSpPr>
        <p:spPr>
          <a:xfrm>
            <a:off x="8388424" y="2572896"/>
            <a:ext cx="612656" cy="35204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1" name="object 27"/>
          <p:cNvSpPr>
            <a:spLocks/>
          </p:cNvSpPr>
          <p:nvPr/>
        </p:nvSpPr>
        <p:spPr>
          <a:xfrm>
            <a:off x="107504" y="4725144"/>
            <a:ext cx="648072" cy="36004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2" name="object 28"/>
          <p:cNvSpPr>
            <a:spLocks/>
          </p:cNvSpPr>
          <p:nvPr/>
        </p:nvSpPr>
        <p:spPr>
          <a:xfrm>
            <a:off x="8388424" y="3645024"/>
            <a:ext cx="612656" cy="35204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24" name="object 32"/>
          <p:cNvSpPr>
            <a:spLocks/>
          </p:cNvSpPr>
          <p:nvPr/>
        </p:nvSpPr>
        <p:spPr>
          <a:xfrm>
            <a:off x="8388424" y="3068960"/>
            <a:ext cx="612656" cy="35204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pic>
        <p:nvPicPr>
          <p:cNvPr id="25" name="Picture 24"/>
          <p:cNvPicPr>
            <a:picLocks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797152"/>
            <a:ext cx="576064" cy="288032"/>
          </a:xfrm>
          <a:prstGeom prst="rect">
            <a:avLst/>
          </a:prstGeom>
        </p:spPr>
      </p:pic>
      <p:pic>
        <p:nvPicPr>
          <p:cNvPr id="26" name="Picture 25"/>
          <p:cNvPicPr>
            <a:picLocks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49080"/>
            <a:ext cx="648072" cy="360040"/>
          </a:xfrm>
          <a:prstGeom prst="rect">
            <a:avLst/>
          </a:prstGeom>
        </p:spPr>
      </p:pic>
      <p:pic>
        <p:nvPicPr>
          <p:cNvPr id="27" name="Picture 26"/>
          <p:cNvPicPr>
            <a:picLocks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8"/>
            <a:ext cx="648072" cy="3600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836712"/>
            <a:ext cx="7128792" cy="3672408"/>
          </a:xfrm>
        </p:spPr>
        <p:txBody>
          <a:bodyPr/>
          <a:lstStyle/>
          <a:p>
            <a:pPr>
              <a:lnSpc>
                <a:spcPct val="110000"/>
              </a:lnSpc>
              <a:buFont typeface="Courier New"/>
              <a:buChar char="o"/>
            </a:pPr>
            <a:r>
              <a:rPr lang="en-US" sz="2400" dirty="0" smtClean="0"/>
              <a:t>Established in 1972 by USA and USSR: </a:t>
            </a:r>
            <a:r>
              <a:rPr lang="en-US" sz="2400" b="1" dirty="0" smtClean="0"/>
              <a:t>bridge between East and West</a:t>
            </a:r>
            <a:r>
              <a:rPr lang="en-US" sz="2400" dirty="0" smtClean="0"/>
              <a:t>, science diplomacy  </a:t>
            </a:r>
          </a:p>
          <a:p>
            <a:pPr>
              <a:lnSpc>
                <a:spcPct val="110000"/>
              </a:lnSpc>
              <a:buFont typeface="Courier New"/>
              <a:buChar char="o"/>
            </a:pPr>
            <a:r>
              <a:rPr lang="en-US" sz="2400" b="1" dirty="0" smtClean="0"/>
              <a:t>201</a:t>
            </a:r>
            <a:r>
              <a:rPr lang="ru-RU" sz="2400" b="1" dirty="0" smtClean="0"/>
              <a:t>9</a:t>
            </a:r>
            <a:r>
              <a:rPr lang="en-US" sz="2400" dirty="0" smtClean="0"/>
              <a:t>: International, independent, interdisciplinary research on </a:t>
            </a:r>
            <a:r>
              <a:rPr lang="en-US" sz="2400" b="1" dirty="0" smtClean="0"/>
              <a:t>major global problems; </a:t>
            </a:r>
            <a:r>
              <a:rPr lang="en-US" sz="2400" dirty="0" smtClean="0"/>
              <a:t>currently </a:t>
            </a:r>
            <a:r>
              <a:rPr lang="en-US" sz="2400" b="1" dirty="0" smtClean="0"/>
              <a:t>22 </a:t>
            </a:r>
            <a:r>
              <a:rPr lang="en-US" sz="2400" b="1" dirty="0"/>
              <a:t>member countries </a:t>
            </a:r>
            <a:endParaRPr lang="en-US" sz="2400" b="1" dirty="0" smtClean="0"/>
          </a:p>
          <a:p>
            <a:pPr>
              <a:lnSpc>
                <a:spcPct val="110000"/>
              </a:lnSpc>
              <a:buFont typeface="Courier New"/>
              <a:buChar char="o"/>
            </a:pPr>
            <a:r>
              <a:rPr lang="en-US" sz="2400" dirty="0" smtClean="0"/>
              <a:t>Dimensions: economy, energy, land use, climate, air quality, technology, biodiversity, demography, natural hazards  </a:t>
            </a:r>
          </a:p>
          <a:p>
            <a:pPr>
              <a:lnSpc>
                <a:spcPct val="110000"/>
              </a:lnSpc>
              <a:buFont typeface="Courier New"/>
              <a:buChar char="o"/>
            </a:pPr>
            <a:r>
              <a:rPr lang="en-US" sz="2400" dirty="0"/>
              <a:t>Solution oriented</a:t>
            </a:r>
            <a:r>
              <a:rPr lang="en-US" sz="2400" b="1" dirty="0"/>
              <a:t>, integrated systems analysis</a:t>
            </a:r>
            <a:r>
              <a:rPr lang="en-US" sz="2400" dirty="0"/>
              <a:t> into the issues of sustainability and global </a:t>
            </a:r>
            <a:r>
              <a:rPr lang="en-US" sz="2400" dirty="0" smtClean="0"/>
              <a:t>transformation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388424" y="1412776"/>
            <a:ext cx="576064" cy="3691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7504" y="5661248"/>
            <a:ext cx="648072" cy="64807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388425" y="260648"/>
            <a:ext cx="576064" cy="38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15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68952" cy="1245195"/>
          </a:xfrm>
        </p:spPr>
        <p:txBody>
          <a:bodyPr/>
          <a:lstStyle/>
          <a:p>
            <a:r>
              <a:rPr lang="en-US" sz="3200" dirty="0" smtClean="0">
                <a:latin typeface="Arial Narrow"/>
                <a:cs typeface="Arial Narrow"/>
              </a:rPr>
              <a:t>Complexity as an immanent property of public policy planning</a:t>
            </a:r>
            <a:endParaRPr lang="en-US" sz="3200" dirty="0">
              <a:latin typeface="Arial Narrow"/>
              <a:cs typeface="Arial Narrow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965" y="4457700"/>
            <a:ext cx="3390900" cy="24003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295400"/>
            <a:ext cx="8280920" cy="4896544"/>
          </a:xfrm>
        </p:spPr>
        <p:txBody>
          <a:bodyPr/>
          <a:lstStyle/>
          <a:p>
            <a:r>
              <a:rPr lang="en-US" sz="2400" dirty="0">
                <a:latin typeface="Arial Narrow"/>
                <a:cs typeface="Arial Narrow"/>
              </a:rPr>
              <a:t>All or almost all modern-age public policy </a:t>
            </a:r>
            <a:r>
              <a:rPr lang="en-US" sz="2400" dirty="0" err="1">
                <a:latin typeface="Arial Narrow"/>
                <a:cs typeface="Arial Narrow"/>
              </a:rPr>
              <a:t>plannings</a:t>
            </a:r>
            <a:r>
              <a:rPr lang="en-US" sz="2400" dirty="0">
                <a:latin typeface="Arial Narrow"/>
                <a:cs typeface="Arial Narrow"/>
              </a:rPr>
              <a:t> focus on complex </a:t>
            </a:r>
            <a:r>
              <a:rPr lang="en-US" sz="2400" dirty="0" smtClean="0">
                <a:latin typeface="Arial Narrow"/>
                <a:cs typeface="Arial Narrow"/>
              </a:rPr>
              <a:t>problems</a:t>
            </a:r>
          </a:p>
          <a:p>
            <a:r>
              <a:rPr lang="en-US" sz="2400" dirty="0" smtClean="0">
                <a:solidFill>
                  <a:srgbClr val="FF6600"/>
                </a:solidFill>
                <a:latin typeface="Arial Narrow"/>
                <a:cs typeface="Arial Narrow"/>
              </a:rPr>
              <a:t>Complex does not mean just complicated or difficult! </a:t>
            </a:r>
            <a:r>
              <a:rPr lang="en-US" sz="2400" dirty="0" smtClean="0">
                <a:latin typeface="Arial Narrow"/>
                <a:cs typeface="Arial Narrow"/>
              </a:rPr>
              <a:t> </a:t>
            </a:r>
          </a:p>
          <a:p>
            <a:r>
              <a:rPr lang="en-US" sz="2400" dirty="0" smtClean="0">
                <a:latin typeface="Arial Narrow"/>
                <a:cs typeface="Arial Narrow"/>
              </a:rPr>
              <a:t>A complex system:</a:t>
            </a:r>
          </a:p>
          <a:p>
            <a:pPr lvl="1"/>
            <a:r>
              <a:rPr lang="en-US" sz="2000" b="1" dirty="0" smtClean="0">
                <a:latin typeface="Arial Narrow"/>
                <a:cs typeface="Arial Narrow"/>
              </a:rPr>
              <a:t>Cannot be explained by breaking it down into components due to their strong interdependency </a:t>
            </a:r>
          </a:p>
          <a:p>
            <a:pPr lvl="1"/>
            <a:r>
              <a:rPr lang="en-US" sz="2000" dirty="0" smtClean="0">
                <a:latin typeface="Arial Narrow"/>
                <a:cs typeface="Arial Narrow"/>
              </a:rPr>
              <a:t>Non-linear dynamics</a:t>
            </a:r>
            <a:r>
              <a:rPr lang="en-US" sz="2000" dirty="0">
                <a:latin typeface="Arial Narrow"/>
                <a:cs typeface="Arial Narrow"/>
              </a:rPr>
              <a:t>, positive </a:t>
            </a:r>
            <a:r>
              <a:rPr lang="en-US" sz="2000" dirty="0" smtClean="0">
                <a:latin typeface="Arial Narrow"/>
                <a:cs typeface="Arial Narrow"/>
              </a:rPr>
              <a:t>(amplifying) and negative (dampening) feedback loops</a:t>
            </a:r>
          </a:p>
          <a:p>
            <a:pPr lvl="1"/>
            <a:r>
              <a:rPr lang="en-US" sz="2000" dirty="0" smtClean="0">
                <a:latin typeface="Arial Narrow"/>
                <a:cs typeface="Arial Narrow"/>
              </a:rPr>
              <a:t>Sensitive to initial conditions </a:t>
            </a:r>
          </a:p>
          <a:p>
            <a:pPr lvl="1"/>
            <a:r>
              <a:rPr lang="en-US" sz="2000" dirty="0" smtClean="0">
                <a:latin typeface="Arial Narrow"/>
                <a:cs typeface="Arial Narrow"/>
              </a:rPr>
              <a:t>Emergence, local interactions define macro behavior </a:t>
            </a:r>
          </a:p>
          <a:p>
            <a:pPr lvl="1"/>
            <a:r>
              <a:rPr lang="en-US" sz="2000" dirty="0" smtClean="0">
                <a:latin typeface="Arial Narrow"/>
                <a:cs typeface="Arial Narrow"/>
              </a:rPr>
              <a:t>Bounce between </a:t>
            </a:r>
            <a:r>
              <a:rPr lang="en-US" sz="2000" dirty="0" err="1" smtClean="0">
                <a:latin typeface="Arial Narrow"/>
                <a:cs typeface="Arial Narrow"/>
              </a:rPr>
              <a:t>equilibria</a:t>
            </a:r>
            <a:r>
              <a:rPr lang="en-US" sz="2000" dirty="0" smtClean="0">
                <a:latin typeface="Arial Narrow"/>
                <a:cs typeface="Arial Narrow"/>
              </a:rPr>
              <a:t> and bursts of change </a:t>
            </a:r>
          </a:p>
          <a:p>
            <a:pPr lvl="1"/>
            <a:r>
              <a:rPr lang="en-US" sz="2000" dirty="0" smtClean="0">
                <a:latin typeface="Arial Narrow"/>
                <a:cs typeface="Arial Narrow"/>
              </a:rPr>
              <a:t>Interdisciplinary in nature </a:t>
            </a:r>
            <a:endParaRPr lang="en-US" sz="2400" dirty="0" smtClean="0">
              <a:latin typeface="Arial Narrow"/>
              <a:cs typeface="Arial Narrow"/>
            </a:endParaRPr>
          </a:p>
          <a:p>
            <a:endParaRPr lang="en-US" sz="2400" dirty="0">
              <a:latin typeface="Arial Narrow"/>
              <a:cs typeface="Arial Narrow"/>
            </a:endParaRPr>
          </a:p>
          <a:p>
            <a:endParaRPr lang="en-US" sz="2400" dirty="0">
              <a:latin typeface="Arial Narrow"/>
              <a:cs typeface="Arial Narrow"/>
            </a:endParaRPr>
          </a:p>
          <a:p>
            <a:endParaRPr lang="en-US" sz="2400" dirty="0" smtClean="0">
              <a:latin typeface="Arial Narrow"/>
              <a:cs typeface="Arial Narrow"/>
            </a:endParaRPr>
          </a:p>
          <a:p>
            <a:endParaRPr lang="en-US" sz="2400" dirty="0">
              <a:latin typeface="Arial Narrow"/>
              <a:cs typeface="Arial Narrow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6248400"/>
            <a:ext cx="52711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579C"/>
                </a:solidFill>
                <a:latin typeface="Cambria"/>
                <a:cs typeface="Cambria"/>
              </a:rPr>
              <a:t>Source:</a:t>
            </a:r>
            <a:r>
              <a:rPr lang="en-US" sz="1200" dirty="0" smtClean="0">
                <a:solidFill>
                  <a:srgbClr val="00579C"/>
                </a:solidFill>
                <a:latin typeface="Cambria"/>
                <a:cs typeface="Cambria"/>
              </a:rPr>
              <a:t> </a:t>
            </a:r>
            <a:r>
              <a:rPr lang="en-US" sz="1200" dirty="0" err="1" smtClean="0">
                <a:solidFill>
                  <a:srgbClr val="00579C"/>
                </a:solidFill>
                <a:latin typeface="Cambria"/>
                <a:cs typeface="Cambria"/>
              </a:rPr>
              <a:t>Cairney</a:t>
            </a:r>
            <a:r>
              <a:rPr lang="en-US" sz="1200" dirty="0" smtClean="0">
                <a:solidFill>
                  <a:srgbClr val="00579C"/>
                </a:solidFill>
                <a:latin typeface="Cambria"/>
                <a:cs typeface="Cambria"/>
              </a:rPr>
              <a:t> 2012 Complexity Theory in Political Science and Public Policy, Political Studies Review, 10(3) 346-358</a:t>
            </a:r>
            <a:endParaRPr lang="en-US" sz="12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500922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39589"/>
            <a:ext cx="8352928" cy="597123"/>
          </a:xfrm>
        </p:spPr>
        <p:txBody>
          <a:bodyPr/>
          <a:lstStyle/>
          <a:p>
            <a:r>
              <a:rPr lang="en-US" sz="3200" dirty="0" smtClean="0">
                <a:latin typeface="Arial Narrow"/>
                <a:cs typeface="Arial Narrow"/>
              </a:rPr>
              <a:t>Challenges</a:t>
            </a:r>
            <a:endParaRPr lang="en-US" sz="3200" dirty="0">
              <a:latin typeface="Arial Narrow"/>
              <a:cs typeface="Arial Narrow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7544" y="1052736"/>
            <a:ext cx="5704656" cy="5616624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Escalations are difficult to predict 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Little time to react 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Policy </a:t>
            </a:r>
            <a:r>
              <a:rPr lang="en-US" sz="2400" dirty="0">
                <a:latin typeface="Arial Narrow"/>
                <a:cs typeface="Arial Narrow"/>
              </a:rPr>
              <a:t>making is based on </a:t>
            </a:r>
            <a:r>
              <a:rPr lang="en-US" sz="2400" dirty="0" smtClean="0">
                <a:latin typeface="Arial Narrow"/>
                <a:cs typeface="Arial Narrow"/>
              </a:rPr>
              <a:t>the government structure with </a:t>
            </a:r>
            <a:r>
              <a:rPr lang="en-US" sz="2400" dirty="0">
                <a:latin typeface="Arial Narrow"/>
                <a:cs typeface="Arial Narrow"/>
              </a:rPr>
              <a:t>silo mentality, </a:t>
            </a:r>
            <a:r>
              <a:rPr lang="en-US" sz="2400" dirty="0" smtClean="0">
                <a:latin typeface="Arial Narrow"/>
                <a:cs typeface="Arial Narrow"/>
              </a:rPr>
              <a:t>but nexus </a:t>
            </a:r>
            <a:r>
              <a:rPr lang="en-US" sz="2400" dirty="0">
                <a:latin typeface="Arial Narrow"/>
                <a:cs typeface="Arial Narrow"/>
              </a:rPr>
              <a:t>solutions </a:t>
            </a:r>
            <a:r>
              <a:rPr lang="en-US" sz="2400" dirty="0" smtClean="0">
                <a:latin typeface="Arial Narrow"/>
                <a:cs typeface="Arial Narrow"/>
              </a:rPr>
              <a:t>are needed </a:t>
            </a:r>
            <a:endParaRPr lang="en-US" sz="2400" dirty="0">
              <a:latin typeface="Arial Narrow"/>
              <a:cs typeface="Arial Narrow"/>
            </a:endParaRP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No/lack of </a:t>
            </a:r>
            <a:r>
              <a:rPr lang="en-US" sz="2400" dirty="0">
                <a:latin typeface="Arial Narrow"/>
                <a:cs typeface="Arial Narrow"/>
              </a:rPr>
              <a:t>quantitative data </a:t>
            </a:r>
            <a:r>
              <a:rPr lang="en-US" sz="2400" dirty="0" smtClean="0">
                <a:latin typeface="Arial Narrow"/>
                <a:cs typeface="Arial Narrow"/>
              </a:rPr>
              <a:t>available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Trial</a:t>
            </a:r>
            <a:r>
              <a:rPr lang="en-US" sz="2400" dirty="0">
                <a:latin typeface="Arial Narrow"/>
                <a:cs typeface="Arial Narrow"/>
              </a:rPr>
              <a:t>-and-error approach not </a:t>
            </a:r>
            <a:r>
              <a:rPr lang="en-US" sz="2400" dirty="0" smtClean="0">
                <a:latin typeface="Arial Narrow"/>
                <a:cs typeface="Arial Narrow"/>
              </a:rPr>
              <a:t>applicable, </a:t>
            </a:r>
            <a:r>
              <a:rPr lang="en-US" sz="2400" dirty="0">
                <a:latin typeface="Arial Narrow"/>
                <a:cs typeface="Arial Narrow"/>
              </a:rPr>
              <a:t>no public tolerance for the failure of a policy 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Validation difficult</a:t>
            </a:r>
            <a:endParaRPr lang="en-US" sz="2400" dirty="0">
              <a:latin typeface="Arial Narrow"/>
              <a:cs typeface="Arial Narrow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Arial Narrow"/>
                <a:cs typeface="Arial Narrow"/>
              </a:rPr>
              <a:t>A </a:t>
            </a:r>
            <a:r>
              <a:rPr lang="en-US" sz="2400" dirty="0" smtClean="0">
                <a:latin typeface="Arial Narrow"/>
                <a:cs typeface="Arial Narrow"/>
              </a:rPr>
              <a:t>feasible solution </a:t>
            </a:r>
            <a:r>
              <a:rPr lang="en-US" sz="2400" dirty="0">
                <a:latin typeface="Arial Narrow"/>
                <a:cs typeface="Arial Narrow"/>
              </a:rPr>
              <a:t>needed, not a right one 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Arial Narrow"/>
                <a:cs typeface="Arial Narrow"/>
              </a:rPr>
              <a:t>Multiple </a:t>
            </a:r>
            <a:r>
              <a:rPr lang="en-US" sz="2400" dirty="0" smtClean="0">
                <a:latin typeface="Arial Narrow"/>
                <a:cs typeface="Arial Narrow"/>
              </a:rPr>
              <a:t>solutions </a:t>
            </a:r>
            <a:r>
              <a:rPr lang="en-US" sz="2400" dirty="0">
                <a:latin typeface="Arial Narrow"/>
                <a:cs typeface="Arial Narrow"/>
              </a:rPr>
              <a:t>possible </a:t>
            </a:r>
          </a:p>
          <a:p>
            <a:endParaRPr lang="en-US" sz="2400" dirty="0" smtClean="0">
              <a:latin typeface="Arial Narrow"/>
              <a:cs typeface="Arial Narrow"/>
            </a:endParaRPr>
          </a:p>
          <a:p>
            <a:endParaRPr lang="en-US" sz="2400" dirty="0" smtClean="0">
              <a:latin typeface="Arial Narrow"/>
              <a:cs typeface="Arial Narrow"/>
            </a:endParaRPr>
          </a:p>
          <a:p>
            <a:pPr marL="0" indent="0">
              <a:buNone/>
            </a:pPr>
            <a:endParaRPr lang="en-US" sz="2400" dirty="0">
              <a:latin typeface="Arial Narrow"/>
              <a:cs typeface="Arial Narrow"/>
            </a:endParaRPr>
          </a:p>
          <a:p>
            <a:endParaRPr lang="en-US" sz="2400" dirty="0" smtClean="0">
              <a:latin typeface="Arial Narrow"/>
              <a:cs typeface="Arial Narrow"/>
            </a:endParaRPr>
          </a:p>
          <a:p>
            <a:endParaRPr lang="en-US" sz="2400" dirty="0">
              <a:latin typeface="Arial Narrow"/>
              <a:cs typeface="Arial Narrow"/>
            </a:endParaRPr>
          </a:p>
          <a:p>
            <a:endParaRPr lang="en-US" sz="2400" dirty="0">
              <a:latin typeface="Arial Narrow"/>
              <a:cs typeface="Arial Narrow"/>
            </a:endParaRPr>
          </a:p>
          <a:p>
            <a:endParaRPr lang="en-US" sz="2400" dirty="0" smtClean="0">
              <a:latin typeface="Arial Narrow"/>
              <a:cs typeface="Arial Narrow"/>
            </a:endParaRPr>
          </a:p>
          <a:p>
            <a:endParaRPr lang="en-US" sz="2400" dirty="0">
              <a:latin typeface="Arial Narrow"/>
              <a:cs typeface="Arial Narrow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45380">
            <a:off x="6547491" y="596426"/>
            <a:ext cx="2448272" cy="18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0510">
            <a:off x="6272788" y="2845180"/>
            <a:ext cx="2614636" cy="16090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18976">
            <a:off x="6285055" y="4945683"/>
            <a:ext cx="2099753" cy="176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22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52928" cy="597123"/>
          </a:xfrm>
        </p:spPr>
        <p:txBody>
          <a:bodyPr/>
          <a:lstStyle/>
          <a:p>
            <a:r>
              <a:rPr lang="en-US" sz="3200" dirty="0" smtClean="0">
                <a:latin typeface="Arial Narrow"/>
                <a:cs typeface="Arial Narrow"/>
              </a:rPr>
              <a:t>Social policy planning is a wicked problem </a:t>
            </a:r>
            <a:endParaRPr lang="en-US" sz="3200" dirty="0">
              <a:latin typeface="Arial Narrow"/>
              <a:cs typeface="Arial Narrow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7544" y="980728"/>
            <a:ext cx="6120680" cy="4464496"/>
          </a:xfrm>
        </p:spPr>
        <p:txBody>
          <a:bodyPr/>
          <a:lstStyle/>
          <a:p>
            <a:r>
              <a:rPr lang="en-US" sz="2400" dirty="0" smtClean="0">
                <a:latin typeface="Arial Narrow"/>
                <a:cs typeface="Arial Narrow"/>
              </a:rPr>
              <a:t>Churchman 1967 and </a:t>
            </a:r>
            <a:r>
              <a:rPr lang="en-US" sz="2400" dirty="0" err="1" smtClean="0">
                <a:latin typeface="Arial Narrow"/>
                <a:cs typeface="Arial Narrow"/>
              </a:rPr>
              <a:t>Rittel</a:t>
            </a:r>
            <a:r>
              <a:rPr lang="en-US" sz="2400" dirty="0" smtClean="0">
                <a:latin typeface="Arial Narrow"/>
                <a:cs typeface="Arial Narrow"/>
              </a:rPr>
              <a:t> &amp; Webber 1973 introduced the notion of a “wicked” problem as a problem that is difficult or impossible to solve because of incomplete, contradict and evolving requirements </a:t>
            </a:r>
          </a:p>
          <a:p>
            <a:pPr lvl="1">
              <a:buFont typeface="Wingdings" charset="2"/>
              <a:buChar char="q"/>
            </a:pPr>
            <a:r>
              <a:rPr lang="en-US" sz="2400" dirty="0" smtClean="0">
                <a:latin typeface="Arial Narrow"/>
                <a:cs typeface="Arial Narrow"/>
              </a:rPr>
              <a:t>“Wicked” </a:t>
            </a:r>
            <a:r>
              <a:rPr lang="en-US" sz="2400" dirty="0">
                <a:latin typeface="Arial Narrow"/>
                <a:cs typeface="Arial Narrow"/>
              </a:rPr>
              <a:t>=</a:t>
            </a:r>
            <a:r>
              <a:rPr lang="en-US" sz="2400" dirty="0" smtClean="0">
                <a:latin typeface="Arial Narrow"/>
                <a:cs typeface="Arial Narrow"/>
              </a:rPr>
              <a:t>&gt; resisting to resolution </a:t>
            </a:r>
            <a:endParaRPr lang="en-US" sz="2400" dirty="0">
              <a:latin typeface="Arial Narrow"/>
              <a:cs typeface="Arial Narrow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Arial Narrow"/>
                <a:cs typeface="Arial Narrow"/>
              </a:rPr>
              <a:t>Require systems thinking approach to reduce the risks of unwanted consequences</a:t>
            </a:r>
          </a:p>
          <a:p>
            <a:endParaRPr lang="en-US" sz="2400" dirty="0">
              <a:solidFill>
                <a:srgbClr val="FF0000"/>
              </a:solidFill>
              <a:latin typeface="Arial Narrow"/>
              <a:cs typeface="Arial Narrow"/>
            </a:endParaRPr>
          </a:p>
          <a:p>
            <a:endParaRPr lang="en-US" sz="2400" dirty="0">
              <a:solidFill>
                <a:srgbClr val="FF0000"/>
              </a:solidFill>
              <a:latin typeface="Arial Narrow"/>
              <a:cs typeface="Arial Narrow"/>
            </a:endParaRPr>
          </a:p>
          <a:p>
            <a:endParaRPr lang="en-US" sz="2400" dirty="0" smtClean="0">
              <a:solidFill>
                <a:srgbClr val="FF0000"/>
              </a:solidFill>
              <a:latin typeface="Arial Narrow"/>
              <a:cs typeface="Arial Narrow"/>
            </a:endParaRPr>
          </a:p>
          <a:p>
            <a:endParaRPr lang="en-US" sz="2400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580222" y="2204754"/>
            <a:ext cx="4392488" cy="208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5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E1484F34-7352-46D6-A401-0925E4FF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21E533D7-7701-4B99-8EFE-A2EF47BC2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5334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 Narrow"/>
                <a:cs typeface="Arial Narrow"/>
              </a:rPr>
              <a:t>Systems thinking is not easy</a:t>
            </a:r>
            <a:endParaRPr lang="en-US" sz="3200" dirty="0">
              <a:latin typeface="Arial Narrow"/>
              <a:cs typeface="Arial Narrow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76C5E3B-C086-4C04-A378-0EA91655578B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990600"/>
            <a:ext cx="6927761" cy="45645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3DBAE1C-B79B-4569-9484-B59BBD17FE5C}"/>
              </a:ext>
            </a:extLst>
          </p:cNvPr>
          <p:cNvSpPr/>
          <p:nvPr/>
        </p:nvSpPr>
        <p:spPr>
          <a:xfrm>
            <a:off x="1376737" y="6121311"/>
            <a:ext cx="5989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579C"/>
                </a:solidFill>
                <a:latin typeface="Cambria"/>
                <a:cs typeface="Cambria"/>
              </a:rPr>
              <a:t>Source: </a:t>
            </a:r>
            <a:r>
              <a:rPr lang="en-US" sz="1200" dirty="0">
                <a:solidFill>
                  <a:srgbClr val="00579C"/>
                </a:solidFill>
                <a:latin typeface="Cambria"/>
                <a:cs typeface="Cambria"/>
              </a:rPr>
              <a:t>Levy MA, MN </a:t>
            </a:r>
            <a:r>
              <a:rPr lang="en-US" sz="1200" dirty="0" err="1">
                <a:solidFill>
                  <a:srgbClr val="00579C"/>
                </a:solidFill>
                <a:latin typeface="Cambria"/>
                <a:cs typeface="Cambria"/>
              </a:rPr>
              <a:t>Lubell</a:t>
            </a:r>
            <a:r>
              <a:rPr lang="en-US" sz="1200" dirty="0">
                <a:solidFill>
                  <a:srgbClr val="00579C"/>
                </a:solidFill>
                <a:latin typeface="Cambria"/>
                <a:cs typeface="Cambria"/>
              </a:rPr>
              <a:t>, N McRoberts. 2018. The structure of mental models of sustainable agriculture. </a:t>
            </a:r>
            <a:r>
              <a:rPr lang="en-US" sz="1200" i="1" dirty="0">
                <a:solidFill>
                  <a:srgbClr val="00579C"/>
                </a:solidFill>
                <a:latin typeface="Cambria"/>
                <a:cs typeface="Cambria"/>
              </a:rPr>
              <a:t>Nature Sustainability</a:t>
            </a:r>
            <a:r>
              <a:rPr lang="en-US" sz="1200" dirty="0">
                <a:solidFill>
                  <a:srgbClr val="00579C"/>
                </a:solidFill>
                <a:latin typeface="Cambria"/>
                <a:cs typeface="Cambria"/>
              </a:rPr>
              <a:t> </a:t>
            </a:r>
            <a:r>
              <a:rPr lang="en-US" sz="1200" b="1" dirty="0">
                <a:solidFill>
                  <a:srgbClr val="00579C"/>
                </a:solidFill>
                <a:latin typeface="Cambria"/>
                <a:cs typeface="Cambria"/>
              </a:rPr>
              <a:t>1</a:t>
            </a:r>
            <a:r>
              <a:rPr lang="en-US" sz="1200" dirty="0">
                <a:solidFill>
                  <a:srgbClr val="00579C"/>
                </a:solidFill>
                <a:latin typeface="Cambria"/>
                <a:cs typeface="Cambria"/>
              </a:rPr>
              <a:t>(8): 413-420.</a:t>
            </a:r>
          </a:p>
        </p:txBody>
      </p:sp>
    </p:spTree>
    <p:extLst>
      <p:ext uri="{BB962C8B-B14F-4D97-AF65-F5344CB8AC3E}">
        <p14:creationId xmlns:p14="http://schemas.microsoft.com/office/powerpoint/2010/main" val="3977491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997825" cy="792088"/>
          </a:xfrm>
        </p:spPr>
        <p:txBody>
          <a:bodyPr/>
          <a:lstStyle/>
          <a:p>
            <a:r>
              <a:rPr lang="en-US" sz="3200" dirty="0" smtClean="0">
                <a:latin typeface="Arial Narrow"/>
                <a:cs typeface="Arial Narrow"/>
              </a:rPr>
              <a:t>Why model?</a:t>
            </a:r>
            <a:endParaRPr lang="en-US" sz="3200" dirty="0">
              <a:latin typeface="Arial Narrow"/>
              <a:cs typeface="Arial Narrow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7997825" cy="5544616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latin typeface="Arial Narrow"/>
                <a:cs typeface="Arial Narrow"/>
              </a:rPr>
              <a:t>0.    Predict </a:t>
            </a:r>
          </a:p>
          <a:p>
            <a:pPr>
              <a:buAutoNum type="arabicPeriod"/>
            </a:pPr>
            <a:r>
              <a:rPr lang="en-US" sz="1600" dirty="0" smtClean="0">
                <a:latin typeface="Arial Narrow"/>
                <a:cs typeface="Arial Narrow"/>
              </a:rPr>
              <a:t>Explain</a:t>
            </a:r>
          </a:p>
          <a:p>
            <a:pPr>
              <a:buAutoNum type="arabicPeriod"/>
            </a:pPr>
            <a:r>
              <a:rPr lang="en-US" sz="1600" dirty="0" smtClean="0">
                <a:latin typeface="Arial Narrow"/>
                <a:cs typeface="Arial Narrow"/>
              </a:rPr>
              <a:t>Guide data collection </a:t>
            </a:r>
          </a:p>
          <a:p>
            <a:pPr>
              <a:buAutoNum type="arabicPeriod"/>
            </a:pPr>
            <a:r>
              <a:rPr lang="en-US" sz="1600" dirty="0" smtClean="0">
                <a:latin typeface="Arial Narrow"/>
                <a:cs typeface="Arial Narrow"/>
              </a:rPr>
              <a:t>Illuminate core dynamics </a:t>
            </a:r>
          </a:p>
          <a:p>
            <a:pPr>
              <a:buAutoNum type="arabicPeriod"/>
            </a:pPr>
            <a:r>
              <a:rPr lang="en-US" sz="1600" dirty="0" smtClean="0">
                <a:latin typeface="Arial Narrow"/>
                <a:cs typeface="Arial Narrow"/>
              </a:rPr>
              <a:t>Suggest dynamical analogies</a:t>
            </a:r>
          </a:p>
          <a:p>
            <a:pPr>
              <a:buAutoNum type="arabicPeriod"/>
            </a:pPr>
            <a:r>
              <a:rPr lang="en-US" sz="1600" dirty="0" smtClean="0">
                <a:latin typeface="Arial Narrow"/>
                <a:cs typeface="Arial Narrow"/>
              </a:rPr>
              <a:t>Discover new questions </a:t>
            </a:r>
          </a:p>
          <a:p>
            <a:pPr>
              <a:buAutoNum type="arabicPeriod"/>
            </a:pPr>
            <a:r>
              <a:rPr lang="en-US" sz="1600" dirty="0" smtClean="0">
                <a:latin typeface="Arial Narrow"/>
                <a:cs typeface="Arial Narrow"/>
              </a:rPr>
              <a:t>Promote a scientific habit of mind </a:t>
            </a:r>
          </a:p>
          <a:p>
            <a:pPr>
              <a:buAutoNum type="arabicPeriod"/>
            </a:pPr>
            <a:r>
              <a:rPr lang="en-US" sz="1600" dirty="0" smtClean="0">
                <a:latin typeface="Arial Narrow"/>
                <a:cs typeface="Arial Narrow"/>
              </a:rPr>
              <a:t>Bound (bracket) outcomes to plausible ranges </a:t>
            </a:r>
          </a:p>
          <a:p>
            <a:pPr>
              <a:buAutoNum type="arabicPeriod"/>
            </a:pPr>
            <a:r>
              <a:rPr lang="en-US" sz="1600" dirty="0" smtClean="0">
                <a:latin typeface="Arial Narrow"/>
                <a:cs typeface="Arial Narrow"/>
              </a:rPr>
              <a:t>Illuminate core uncertainties </a:t>
            </a:r>
          </a:p>
          <a:p>
            <a:pPr>
              <a:buAutoNum type="arabicPeriod"/>
            </a:pPr>
            <a:r>
              <a:rPr lang="en-US" sz="1600" dirty="0" smtClean="0">
                <a:latin typeface="Arial Narrow"/>
                <a:cs typeface="Arial Narrow"/>
              </a:rPr>
              <a:t>Offer crisis options in near-real time </a:t>
            </a:r>
          </a:p>
          <a:p>
            <a:pPr>
              <a:buAutoNum type="arabicPeriod"/>
            </a:pPr>
            <a:r>
              <a:rPr lang="en-US" sz="1600" dirty="0" smtClean="0">
                <a:latin typeface="Arial Narrow"/>
                <a:cs typeface="Arial Narrow"/>
              </a:rPr>
              <a:t>Demonstrate tradeoffs/suggest efficiencies </a:t>
            </a:r>
          </a:p>
          <a:p>
            <a:pPr>
              <a:buAutoNum type="arabicPeriod"/>
            </a:pPr>
            <a:r>
              <a:rPr lang="en-US" sz="1600" dirty="0" smtClean="0">
                <a:latin typeface="Arial Narrow"/>
                <a:cs typeface="Arial Narrow"/>
              </a:rPr>
              <a:t>Challenge robustness of prevailing theory through perturbations </a:t>
            </a:r>
          </a:p>
          <a:p>
            <a:pPr>
              <a:buAutoNum type="arabicPeriod"/>
            </a:pPr>
            <a:r>
              <a:rPr lang="en-US" sz="1600" dirty="0" smtClean="0">
                <a:latin typeface="Arial Narrow"/>
                <a:cs typeface="Arial Narrow"/>
              </a:rPr>
              <a:t>Expose prevailing wisdom as incompatible with available data </a:t>
            </a:r>
          </a:p>
          <a:p>
            <a:pPr>
              <a:buAutoNum type="arabicPeriod"/>
            </a:pPr>
            <a:r>
              <a:rPr lang="en-US" sz="1600" dirty="0" smtClean="0">
                <a:latin typeface="Arial Narrow"/>
                <a:cs typeface="Arial Narrow"/>
              </a:rPr>
              <a:t>Train practitioners </a:t>
            </a:r>
          </a:p>
          <a:p>
            <a:pPr>
              <a:buAutoNum type="arabicPeriod"/>
            </a:pPr>
            <a:r>
              <a:rPr lang="en-US" sz="1600" dirty="0" smtClean="0">
                <a:latin typeface="Arial Narrow"/>
                <a:cs typeface="Arial Narrow"/>
              </a:rPr>
              <a:t> Discipline </a:t>
            </a:r>
            <a:r>
              <a:rPr lang="en-US" sz="1600" dirty="0">
                <a:latin typeface="Arial Narrow"/>
                <a:cs typeface="Arial Narrow"/>
              </a:rPr>
              <a:t>a</a:t>
            </a:r>
            <a:r>
              <a:rPr lang="en-US" sz="1600" dirty="0" smtClean="0">
                <a:latin typeface="Arial Narrow"/>
                <a:cs typeface="Arial Narrow"/>
              </a:rPr>
              <a:t> policy dialogue </a:t>
            </a:r>
          </a:p>
          <a:p>
            <a:pPr>
              <a:buAutoNum type="arabicPeriod"/>
            </a:pPr>
            <a:r>
              <a:rPr lang="en-US" sz="1600" dirty="0" smtClean="0">
                <a:latin typeface="Arial Narrow"/>
                <a:cs typeface="Arial Narrow"/>
              </a:rPr>
              <a:t>Educate the general public </a:t>
            </a:r>
          </a:p>
          <a:p>
            <a:pPr>
              <a:buAutoNum type="arabicPeriod"/>
            </a:pPr>
            <a:r>
              <a:rPr lang="en-US" sz="1600" dirty="0" smtClean="0">
                <a:latin typeface="Arial Narrow"/>
                <a:cs typeface="Arial Narrow"/>
              </a:rPr>
              <a:t>Reveal the apparently simple/complex to be complex (simple) </a:t>
            </a:r>
          </a:p>
          <a:p>
            <a:pPr>
              <a:buAutoNum type="arabicPeriod"/>
            </a:pPr>
            <a:endParaRPr lang="en-US" sz="1600" dirty="0" smtClean="0">
              <a:latin typeface="Arial Narrow"/>
              <a:cs typeface="Arial Narrow"/>
            </a:endParaRPr>
          </a:p>
          <a:p>
            <a:pPr>
              <a:buAutoNum type="arabicPeriod"/>
            </a:pPr>
            <a:endParaRPr lang="en-US" sz="1600" dirty="0" smtClean="0">
              <a:latin typeface="Arial Narrow"/>
              <a:cs typeface="Arial Narrow"/>
            </a:endParaRPr>
          </a:p>
          <a:p>
            <a:endParaRPr lang="en-US" dirty="0" smtClean="0">
              <a:latin typeface="Arial Narrow"/>
              <a:cs typeface="Arial Narrow"/>
            </a:endParaRPr>
          </a:p>
          <a:p>
            <a:endParaRPr lang="en-US" dirty="0">
              <a:latin typeface="Arial Narrow"/>
              <a:cs typeface="Arial Narrow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332656"/>
            <a:ext cx="3708400" cy="218440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323528" y="2371328"/>
            <a:ext cx="6336704" cy="360040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6" name="Frame 5"/>
          <p:cNvSpPr/>
          <p:nvPr/>
        </p:nvSpPr>
        <p:spPr>
          <a:xfrm>
            <a:off x="323528" y="1219200"/>
            <a:ext cx="6336704" cy="360040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7" name="Frame 6"/>
          <p:cNvSpPr/>
          <p:nvPr/>
        </p:nvSpPr>
        <p:spPr>
          <a:xfrm>
            <a:off x="323528" y="3235424"/>
            <a:ext cx="6336704" cy="360040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8" name="Frame 7"/>
          <p:cNvSpPr/>
          <p:nvPr/>
        </p:nvSpPr>
        <p:spPr>
          <a:xfrm>
            <a:off x="323528" y="3883496"/>
            <a:ext cx="6336704" cy="360040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9" name="Frame 8"/>
          <p:cNvSpPr/>
          <p:nvPr/>
        </p:nvSpPr>
        <p:spPr>
          <a:xfrm>
            <a:off x="323528" y="5035624"/>
            <a:ext cx="6336704" cy="360040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Arial Narrow"/>
              <a:cs typeface="Arial Narrow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1000" y="6172200"/>
            <a:ext cx="464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3399"/>
                </a:solidFill>
                <a:latin typeface="Arial Narrow"/>
                <a:cs typeface="Arial Narrow"/>
              </a:rPr>
              <a:t>Source</a:t>
            </a:r>
            <a:r>
              <a:rPr lang="en-US" sz="1200" dirty="0" smtClean="0">
                <a:solidFill>
                  <a:srgbClr val="003399"/>
                </a:solidFill>
                <a:latin typeface="Arial Narrow"/>
                <a:cs typeface="Arial Narrow"/>
              </a:rPr>
              <a:t>: JM </a:t>
            </a:r>
            <a:r>
              <a:rPr lang="en-US" sz="1200" dirty="0">
                <a:solidFill>
                  <a:srgbClr val="003399"/>
                </a:solidFill>
                <a:latin typeface="Arial Narrow"/>
                <a:cs typeface="Arial Narrow"/>
              </a:rPr>
              <a:t>Epstein (2008</a:t>
            </a:r>
            <a:r>
              <a:rPr lang="en-US" sz="1200" dirty="0" smtClean="0">
                <a:solidFill>
                  <a:srgbClr val="003399"/>
                </a:solidFill>
                <a:latin typeface="Arial Narrow"/>
                <a:cs typeface="Arial Narrow"/>
              </a:rPr>
              <a:t>): Why Model</a:t>
            </a:r>
            <a:r>
              <a:rPr lang="en-US" sz="1200" dirty="0">
                <a:solidFill>
                  <a:srgbClr val="003399"/>
                </a:solidFill>
                <a:latin typeface="Arial Narrow"/>
                <a:cs typeface="Arial Narrow"/>
              </a:rPr>
              <a:t> </a:t>
            </a:r>
            <a:r>
              <a:rPr lang="en-US" sz="1200" dirty="0" smtClean="0">
                <a:solidFill>
                  <a:srgbClr val="003399"/>
                </a:solidFill>
                <a:latin typeface="Arial Narrow"/>
                <a:cs typeface="Arial Narrow"/>
              </a:rPr>
              <a:t>Journal </a:t>
            </a:r>
            <a:r>
              <a:rPr lang="en-US" sz="1200" dirty="0">
                <a:solidFill>
                  <a:srgbClr val="003399"/>
                </a:solidFill>
                <a:latin typeface="Arial Narrow"/>
                <a:cs typeface="Arial Narrow"/>
              </a:rPr>
              <a:t>of Artificial Societies and Social Simulation </a:t>
            </a:r>
            <a:r>
              <a:rPr lang="en-US" sz="1200" dirty="0" smtClean="0">
                <a:solidFill>
                  <a:srgbClr val="003399"/>
                </a:solidFill>
                <a:latin typeface="Arial Narrow"/>
                <a:cs typeface="Arial Narrow"/>
              </a:rPr>
              <a:t>11(4): 12</a:t>
            </a:r>
            <a:endParaRPr lang="en-US" sz="1200" dirty="0">
              <a:solidFill>
                <a:srgbClr val="003399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017163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538" y="116632"/>
            <a:ext cx="9143999" cy="684312"/>
          </a:xfrm>
        </p:spPr>
        <p:txBody>
          <a:bodyPr/>
          <a:lstStyle/>
          <a:p>
            <a:pPr algn="ctr"/>
            <a:r>
              <a:rPr lang="en-US" sz="3200" dirty="0" smtClean="0"/>
              <a:t>IIASA research structure </a:t>
            </a:r>
            <a:endParaRPr lang="en-US" sz="3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980728"/>
            <a:ext cx="5605361" cy="556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88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8640"/>
            <a:ext cx="8208912" cy="864096"/>
          </a:xfrm>
        </p:spPr>
        <p:txBody>
          <a:bodyPr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600" dirty="0" smtClean="0">
                <a:latin typeface="Arial Narrow"/>
                <a:cs typeface="Arial Narrow"/>
              </a:rPr>
              <a:t>ASA mission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3600" dirty="0" smtClean="0">
              <a:latin typeface="Arial Narrow"/>
              <a:cs typeface="Arial Narrow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US" sz="3600" b="1" dirty="0">
              <a:solidFill>
                <a:srgbClr val="0033CC"/>
              </a:solidFill>
              <a:latin typeface="Arial Narrow"/>
              <a:cs typeface="Arial Narrow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US" sz="3600" b="1" dirty="0" smtClean="0">
              <a:latin typeface="Arial Narrow"/>
              <a:cs typeface="Arial Narrow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US" sz="3600" b="1" dirty="0">
              <a:latin typeface="Arial Narrow"/>
              <a:cs typeface="Arial Narrow"/>
            </a:endParaRPr>
          </a:p>
          <a:p>
            <a:pPr algn="just">
              <a:lnSpc>
                <a:spcPct val="120000"/>
              </a:lnSpc>
            </a:pPr>
            <a:endParaRPr lang="en-US" sz="3600" dirty="0" smtClean="0">
              <a:latin typeface="Arial Narrow"/>
              <a:cs typeface="Arial Narrow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US" sz="3600" dirty="0" smtClean="0">
              <a:latin typeface="Arial Narrow"/>
              <a:cs typeface="Arial Narrow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US" sz="3600" dirty="0">
              <a:latin typeface="Arial Narrow"/>
              <a:cs typeface="Arial Narrow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1340768"/>
            <a:ext cx="8496944" cy="293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000090"/>
                </a:solidFill>
                <a:latin typeface="Arial Narrow"/>
                <a:cs typeface="Arial Narrow"/>
              </a:rPr>
              <a:t>Develops and advances </a:t>
            </a:r>
            <a:r>
              <a:rPr lang="en-US" sz="2400" b="1" dirty="0">
                <a:solidFill>
                  <a:srgbClr val="FF6600"/>
                </a:solidFill>
                <a:latin typeface="Arial Narrow"/>
                <a:cs typeface="Arial Narrow"/>
              </a:rPr>
              <a:t>modeling methodologies</a:t>
            </a:r>
            <a:r>
              <a:rPr lang="en-US" sz="2400" dirty="0">
                <a:latin typeface="Arial Narrow"/>
                <a:cs typeface="Arial Narrow"/>
              </a:rPr>
              <a:t> </a:t>
            </a:r>
            <a:r>
              <a:rPr lang="en-US" sz="2400" dirty="0">
                <a:solidFill>
                  <a:srgbClr val="000090"/>
                </a:solidFill>
                <a:latin typeface="Arial Narrow"/>
                <a:cs typeface="Arial Narrow"/>
              </a:rPr>
              <a:t>to be used to deal with problems related to global change to enable deriving </a:t>
            </a:r>
            <a:r>
              <a:rPr lang="en-US" sz="2400" b="1" dirty="0">
                <a:solidFill>
                  <a:srgbClr val="009900"/>
                </a:solidFill>
                <a:latin typeface="Arial Narrow"/>
                <a:cs typeface="Arial Narrow"/>
              </a:rPr>
              <a:t>more efficient and effective solutions </a:t>
            </a:r>
            <a:r>
              <a:rPr lang="en-US" sz="2400" dirty="0">
                <a:latin typeface="Arial Narrow"/>
                <a:cs typeface="Arial Narrow"/>
              </a:rPr>
              <a:t>or </a:t>
            </a:r>
            <a:r>
              <a:rPr lang="en-US" sz="2400" b="1" dirty="0">
                <a:solidFill>
                  <a:srgbClr val="009900"/>
                </a:solidFill>
                <a:latin typeface="Arial Narrow"/>
                <a:cs typeface="Arial Narrow"/>
              </a:rPr>
              <a:t>to address problems that cannot be addressed by existing tools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b="1" dirty="0" smtClean="0">
              <a:solidFill>
                <a:srgbClr val="003399"/>
              </a:solidFill>
              <a:latin typeface="Arial Narrow"/>
              <a:cs typeface="Arial Narrow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400" b="1" dirty="0" smtClean="0">
                <a:solidFill>
                  <a:srgbClr val="003399"/>
                </a:solidFill>
                <a:latin typeface="Arial Narrow"/>
                <a:cs typeface="Arial Narrow"/>
              </a:rPr>
              <a:t>Focus </a:t>
            </a:r>
            <a:r>
              <a:rPr lang="en-US" sz="2400" dirty="0" smtClean="0">
                <a:solidFill>
                  <a:srgbClr val="003399"/>
                </a:solidFill>
                <a:latin typeface="Arial Narrow"/>
                <a:cs typeface="Arial Narrow"/>
              </a:rPr>
              <a:t>on </a:t>
            </a:r>
            <a:r>
              <a:rPr lang="en-US" sz="2400" b="1" dirty="0" smtClean="0">
                <a:solidFill>
                  <a:srgbClr val="003399"/>
                </a:solidFill>
                <a:latin typeface="Arial Narrow"/>
                <a:cs typeface="Arial Narrow"/>
              </a:rPr>
              <a:t>methodological challenges </a:t>
            </a:r>
            <a:r>
              <a:rPr lang="en-US" sz="2400" dirty="0" smtClean="0">
                <a:solidFill>
                  <a:srgbClr val="003399"/>
                </a:solidFill>
                <a:latin typeface="Arial Narrow"/>
                <a:cs typeface="Arial Narrow"/>
              </a:rPr>
              <a:t>that are not specific to a particular application, but </a:t>
            </a:r>
            <a:r>
              <a:rPr lang="en-US" sz="2400" b="1" dirty="0" smtClean="0">
                <a:solidFill>
                  <a:srgbClr val="003399"/>
                </a:solidFill>
                <a:latin typeface="Arial Narrow"/>
                <a:cs typeface="Arial Narrow"/>
              </a:rPr>
              <a:t>which are of relevance to multiple areas </a:t>
            </a:r>
            <a:endParaRPr lang="en-US" sz="2400" b="1" dirty="0">
              <a:solidFill>
                <a:srgbClr val="003399"/>
              </a:solidFill>
              <a:latin typeface="Arial Narrow"/>
              <a:cs typeface="Arial Narrow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4795269"/>
            <a:ext cx="2452084" cy="194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818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iasa-pptx-template-dark-&amp;-light">
  <a:themeElements>
    <a:clrScheme name="iiasa-vers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iasa-light-version">
  <a:themeElements>
    <a:clrScheme name="iiasa-version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4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iasa-version4">
  <a:themeElements>
    <a:clrScheme name="iiasa-version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4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iasa-version4">
  <a:themeElements>
    <a:clrScheme name="iiasa-version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4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iiasa-pptx-template-dark-&amp;-light</Template>
  <TotalTime>12790</TotalTime>
  <Words>758</Words>
  <Application>Microsoft Macintosh PowerPoint</Application>
  <PresentationFormat>On-screen Show (4:3)</PresentationFormat>
  <Paragraphs>120</Paragraphs>
  <Slides>16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iiasa-pptx-template-dark-&amp;-light</vt:lpstr>
      <vt:lpstr>iiasa-light-version</vt:lpstr>
      <vt:lpstr>iiasa-version4</vt:lpstr>
      <vt:lpstr>1_iiasa-version4</vt:lpstr>
      <vt:lpstr>Research activities and career opportunities at IIASA</vt:lpstr>
      <vt:lpstr>What is IIASA?</vt:lpstr>
      <vt:lpstr>Complexity as an immanent property of public policy planning</vt:lpstr>
      <vt:lpstr>Challenges</vt:lpstr>
      <vt:lpstr>Social policy planning is a wicked problem </vt:lpstr>
      <vt:lpstr>Systems thinking is not easy</vt:lpstr>
      <vt:lpstr>Why model?</vt:lpstr>
      <vt:lpstr>IIASA research structure </vt:lpstr>
      <vt:lpstr>PowerPoint Presentation</vt:lpstr>
      <vt:lpstr>PowerPoint Presentation</vt:lpstr>
      <vt:lpstr>Example: Robust food-water-energy nexus solutions </vt:lpstr>
      <vt:lpstr>Example: Robust food-water-energy nexus solutions </vt:lpstr>
      <vt:lpstr>Options how to engage with IIASA </vt:lpstr>
      <vt:lpstr>Options how to engage with IIASA </vt:lpstr>
      <vt:lpstr>Options how to engage with IIASA </vt:lpstr>
      <vt:lpstr>PowerPoint Presentation</vt:lpstr>
    </vt:vector>
  </TitlesOfParts>
  <Company>IIASA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teply</dc:creator>
  <cp:lastModifiedBy>Elena Rovenskaya</cp:lastModifiedBy>
  <cp:revision>910</cp:revision>
  <cp:lastPrinted>2017-03-13T13:32:46Z</cp:lastPrinted>
  <dcterms:created xsi:type="dcterms:W3CDTF">2012-04-11T12:26:19Z</dcterms:created>
  <dcterms:modified xsi:type="dcterms:W3CDTF">2019-06-11T05:52:28Z</dcterms:modified>
</cp:coreProperties>
</file>