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677" r:id="rId5"/>
    <p:sldMasterId id="2147483688" r:id="rId6"/>
    <p:sldMasterId id="2147483705" r:id="rId7"/>
  </p:sldMasterIdLst>
  <p:notesMasterIdLst>
    <p:notesMasterId r:id="rId22"/>
  </p:notesMasterIdLst>
  <p:handoutMasterIdLst>
    <p:handoutMasterId r:id="rId23"/>
  </p:handoutMasterIdLst>
  <p:sldIdLst>
    <p:sldId id="256" r:id="rId8"/>
    <p:sldId id="257" r:id="rId9"/>
    <p:sldId id="330" r:id="rId10"/>
    <p:sldId id="262" r:id="rId11"/>
    <p:sldId id="331" r:id="rId12"/>
    <p:sldId id="332" r:id="rId13"/>
    <p:sldId id="333" r:id="rId14"/>
    <p:sldId id="334" r:id="rId15"/>
    <p:sldId id="336" r:id="rId16"/>
    <p:sldId id="337" r:id="rId17"/>
    <p:sldId id="335" r:id="rId18"/>
    <p:sldId id="299" r:id="rId19"/>
    <p:sldId id="291" r:id="rId20"/>
    <p:sldId id="29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E"/>
    <a:srgbClr val="2854A3"/>
    <a:srgbClr val="00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37" autoAdjust="0"/>
    <p:restoredTop sz="94731" autoAdjust="0"/>
  </p:normalViewPr>
  <p:slideViewPr>
    <p:cSldViewPr snapToGrid="0" snapToObjects="1">
      <p:cViewPr varScale="1">
        <p:scale>
          <a:sx n="82" d="100"/>
          <a:sy n="82" d="100"/>
        </p:scale>
        <p:origin x="91" y="16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7" d="100"/>
          <a:sy n="127" d="100"/>
        </p:scale>
        <p:origin x="43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6/10/2019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world is changing at an unprecedented rate. The challenges of rapid globalization, radical shifts in economic and political power, pressing environmental problems, and geopolitical conflicts require a global transformation. IIASA is uniquely positioned to respond to these challenges. As a leader in applied systems analysis, the institute is able to integrate natural, social, and economic systems to produce independent, interdisciplinary research into real-world problems. The institute’s collaborations with research institutions and policymakers around the world ensures the highest quality, most relevant science. </a:t>
            </a:r>
          </a:p>
          <a:p>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2</a:t>
            </a:fld>
            <a:endParaRPr lang="en-US" dirty="0"/>
          </a:p>
        </p:txBody>
      </p:sp>
    </p:spTree>
    <p:extLst>
      <p:ext uri="{BB962C8B-B14F-4D97-AF65-F5344CB8AC3E}">
        <p14:creationId xmlns:p14="http://schemas.microsoft.com/office/powerpoint/2010/main" val="115131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50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 and policy must work together to achieve a sustainable future for humanity, and providing robust policy advice is a key objective for IIASA. Below</a:t>
            </a:r>
            <a:r>
              <a:rPr lang="en-US" baseline="0" dirty="0"/>
              <a:t> are a few examples of IIASA research that has helped to inform policy around the globe:</a:t>
            </a:r>
            <a:endParaRPr lang="en-US" dirty="0"/>
          </a:p>
          <a:p>
            <a:endParaRPr lang="en-US" dirty="0"/>
          </a:p>
          <a:p>
            <a:r>
              <a:rPr lang="en-US" dirty="0"/>
              <a:t>A recently published study led by IIASA, shows that if Brazil’s new Forest Code is properly enforced, a compromise could be established between agriculture and the environment. In Brazil, to be successful, any land-use policy must take into account both sectors. The work in Brazil has been ongoing for a while and was used in the development of Brazil’s Nationally Determined Contribution (NDC) under the Paris Agreement, to reduce emissions by 43% by 2030. The NDC now specifies that 12 million ha of deforested areas should be restored and the Forest Code properly enforced.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from IIASA led a project to develop guidance for EU member states estimating greenhouse gas emissions and removals from their forests 2021 -2030 (so-called Forest Reference Levels) and report National Forestry Accounting Plans showing how member states will account for these emissions and removals. Member states and the European Commission were involved in the production of the report, which was launched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IIASA Low Energy Demand</a:t>
            </a:r>
            <a:r>
              <a:rPr lang="en-US" baseline="0" dirty="0"/>
              <a:t> (</a:t>
            </a:r>
            <a:r>
              <a:rPr lang="en-US" dirty="0"/>
              <a:t>LED) Database covers scenarios, or futures, in which the earth could meet the aspirational target set out in the Paris Agreement of limiting global warming to 1.5°C, focusing on drastically lowering global energy demands, without having to resort to unproven technologies such as bioenergy with carbon capture and storage. The LED scenarios look at decarbonizing the planet while simultaneously achieving the Sustainable Development Goals, rather than merely focusing on the former. The research</a:t>
            </a:r>
            <a:r>
              <a:rPr lang="en-US" baseline="0" dirty="0"/>
              <a:t> </a:t>
            </a:r>
            <a:r>
              <a:rPr lang="en-US" dirty="0"/>
              <a:t>was used in the preparation of two major UN-linked reports – The World in 2050 (TWI2050) and the </a:t>
            </a:r>
            <a:r>
              <a:rPr lang="en-US" sz="1200" dirty="0"/>
              <a:t>Intergovernmental Panel on Climate Change</a:t>
            </a:r>
            <a:r>
              <a:rPr lang="en-US" dirty="0"/>
              <a:t> Special Report on Global Warming of 1.5</a:t>
            </a:r>
            <a:r>
              <a:rPr lang="en-US"/>
              <a:t>°C.</a:t>
            </a:r>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12</a:t>
            </a:fld>
            <a:endParaRPr lang="en-US"/>
          </a:p>
        </p:txBody>
      </p:sp>
    </p:spTree>
    <p:extLst>
      <p:ext uri="{BB962C8B-B14F-4D97-AF65-F5344CB8AC3E}">
        <p14:creationId xmlns:p14="http://schemas.microsoft.com/office/powerpoint/2010/main" val="201142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fostering strong collaborations and</a:t>
            </a:r>
            <a:r>
              <a:rPr lang="en-US" baseline="0" dirty="0"/>
              <a:t> supporting up-and-coming young scientists, IIASA produces the highest quality science.  This can be seen though </a:t>
            </a:r>
            <a:r>
              <a:rPr lang="en-US" dirty="0"/>
              <a:t>publications in  peer-reviewed journals including</a:t>
            </a:r>
            <a:r>
              <a:rPr lang="en-US" baseline="0" dirty="0"/>
              <a:t> many of the most prestigious publications. </a:t>
            </a:r>
            <a:r>
              <a:rPr lang="en-US" dirty="0"/>
              <a:t>Citations of IIASA research</a:t>
            </a:r>
            <a:r>
              <a:rPr lang="en-US" baseline="0" dirty="0"/>
              <a:t> has increased significantly over recent years according to SCOPUS, the independent database of peer-reviewed literature. This shows an increasing uptake of the Institute’s research findings. </a:t>
            </a:r>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13</a:t>
            </a:fld>
            <a:endParaRPr lang="en-US"/>
          </a:p>
        </p:txBody>
      </p:sp>
    </p:spTree>
    <p:extLst>
      <p:ext uri="{BB962C8B-B14F-4D97-AF65-F5344CB8AC3E}">
        <p14:creationId xmlns:p14="http://schemas.microsoft.com/office/powerpoint/2010/main" val="74675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world is changing at an unprecedented rate. The challenges of rapid globalization, radical shifts in economic and political power, pressing environmental problems, and geopolitical conflicts require a global transformation. IIASA is uniquely positioned to respond to these challenges. As a leader in applied systems analysis, the institute is able to integrate natural, social, and economic systems to produce independent, interdisciplinary research into real-world problems. The institute’s collaborations with research institutions and policymakers around the world ensures the highest quality, most relevant science. </a:t>
            </a:r>
          </a:p>
          <a:p>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3</a:t>
            </a:fld>
            <a:endParaRPr lang="en-US" dirty="0"/>
          </a:p>
        </p:txBody>
      </p:sp>
    </p:spTree>
    <p:extLst>
      <p:ext uri="{BB962C8B-B14F-4D97-AF65-F5344CB8AC3E}">
        <p14:creationId xmlns:p14="http://schemas.microsoft.com/office/powerpoint/2010/main" val="200724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1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60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20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5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IIASA has multiple major research initiatives that are designed to work at the intersection of global issues, in addition to internally funded, methodology-focused projects that cut across several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a:t>
            </a:r>
            <a:r>
              <a:rPr lang="en-US" sz="1200" kern="1200" dirty="0">
                <a:solidFill>
                  <a:schemeClr val="tx1"/>
                </a:solidFill>
                <a:effectLst/>
                <a:latin typeface="+mn-lt"/>
                <a:ea typeface="+mn-ea"/>
                <a:cs typeface="+mn-cs"/>
              </a:rPr>
              <a:t>large-scale integrated projects supporting major global transformations include </a:t>
            </a:r>
          </a:p>
          <a:p>
            <a:r>
              <a:rPr lang="en-US" sz="1200" b="1" kern="1200" dirty="0">
                <a:solidFill>
                  <a:schemeClr val="tx1"/>
                </a:solidFill>
                <a:effectLst/>
                <a:latin typeface="+mn-lt"/>
                <a:ea typeface="+mn-ea"/>
                <a:cs typeface="+mn-cs"/>
              </a:rPr>
              <a:t>The World in 2050 (TWI2050)</a:t>
            </a:r>
          </a:p>
          <a:p>
            <a:r>
              <a:rPr lang="en-US" sz="1200" u="none" kern="1200" dirty="0">
                <a:solidFill>
                  <a:schemeClr val="tx1"/>
                </a:solidFill>
                <a:effectLst/>
                <a:latin typeface="+mn-lt"/>
                <a:ea typeface="+mn-ea"/>
                <a:cs typeface="+mn-cs"/>
              </a:rPr>
              <a:t>TWI2050 </a:t>
            </a:r>
            <a:r>
              <a:rPr lang="en-US" sz="1200" kern="1200" dirty="0">
                <a:solidFill>
                  <a:schemeClr val="tx1"/>
                </a:solidFill>
                <a:effectLst/>
                <a:latin typeface="+mn-lt"/>
                <a:ea typeface="+mn-ea"/>
                <a:cs typeface="+mn-cs"/>
              </a:rPr>
              <a:t>is an initiative that develops integrated pathways for achieving the UN Sustainable Development Goals (SDGs). </a:t>
            </a:r>
          </a:p>
          <a:p>
            <a:r>
              <a:rPr lang="en-US" sz="1200" b="1" kern="1200" dirty="0">
                <a:solidFill>
                  <a:schemeClr val="tx1"/>
                </a:solidFill>
                <a:effectLst/>
                <a:latin typeface="+mn-lt"/>
                <a:ea typeface="+mn-ea"/>
                <a:cs typeface="+mn-cs"/>
              </a:rPr>
              <a:t>Integrated Solutions for Water, Energy, and Land (IS-WEL)</a:t>
            </a:r>
          </a:p>
          <a:p>
            <a:r>
              <a:rPr lang="en-US" dirty="0"/>
              <a:t>The IS-WEL partnership aims to develop an assessment framework for informing decision-making regarding the sustainable development of water, energy, and land resources at urban, regional, and global scales. </a:t>
            </a:r>
          </a:p>
          <a:p>
            <a:endParaRPr lang="en-US" dirty="0"/>
          </a:p>
          <a:p>
            <a:r>
              <a:rPr lang="en-US" dirty="0"/>
              <a:t>The IIASA futures initiatives are cross-sectoral projects designed to explore plausible futures for a number of the world’s rapidly changing regions and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Arctic Futures Initiative works collaboratively with key Arctic institutions and organizations to bring together affiliated stakeholders to support an integrated, “end to end” science to decision-making framework. </a:t>
            </a:r>
          </a:p>
          <a:p>
            <a:r>
              <a:rPr lang="en-US" dirty="0"/>
              <a:t>The Challenges and Opportunities of Economic Integration within a Wider European and Eurasian Space Initiative aims to discuss and analyze critical issues of economic cooperation between the EU, Eurasian Economic Union, and their neighbors, extending, where relevant, to the USA as well as the key Asian players, such as China, India, Japan, and Korea. </a:t>
            </a:r>
          </a:p>
          <a:p>
            <a:r>
              <a:rPr lang="en-US" dirty="0"/>
              <a:t>The Tropical Futures Initiative (TFI) aims to tackle tropical deforestation through policy assessment and capacity building.</a:t>
            </a:r>
          </a:p>
          <a:p>
            <a:r>
              <a:rPr lang="en-US" dirty="0"/>
              <a:t>Water Futures and Solutions applies systems analysis to help identify water policies and management practices that work together consistently across scales and sectors.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IIASA also has a number of internally funded, methodology-focused projects which examine unaddressed research challenges that require an integrated and interdisciplinary expertise and focus.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include: dynamic vegetation models: the next generation; Socioeconomic Heterogeneity in Model Applications: and Systemic Risk and Network Dynamics.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97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a:t>
            </a:r>
            <a:r>
              <a:rPr lang="en-GB" noProof="0" dirty="0"/>
              <a:t>edit</a:t>
            </a:r>
            <a:r>
              <a:rPr lang="en-GB" dirty="0"/>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417888"/>
            <a:ext cx="11229935" cy="1535112"/>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dirty="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Click to edit subtitle</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5083662"/>
            <a:ext cx="11229933" cy="936139"/>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to edit name and conference/location</a:t>
            </a:r>
          </a:p>
        </p:txBody>
      </p:sp>
    </p:spTree>
    <p:extLst>
      <p:ext uri="{BB962C8B-B14F-4D97-AF65-F5344CB8AC3E}">
        <p14:creationId xmlns:p14="http://schemas.microsoft.com/office/powerpoint/2010/main" val="290893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8F53F8ED-7AF3-47DB-B51D-55DD7A277A98}"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9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149C3BC3-B0DD-4474-8927-A1D423A009B5}"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339042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AE74F6C4-EAF8-437D-A41F-CC679D20DCD6}"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977546"/>
            <a:ext cx="11308373" cy="4006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167774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laim (2)">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1" y="1752601"/>
            <a:ext cx="11504084" cy="4452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dirty="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dirty="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dirty="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dirty="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dirty="0">
                <a:ln>
                  <a:noFill/>
                </a:ln>
                <a:solidFill>
                  <a:srgbClr val="000000"/>
                </a:solidFill>
                <a:effectLst/>
                <a:uLnTx/>
                <a:uFillTx/>
                <a:latin typeface="Calibri Light"/>
                <a:cs typeface="Calibri"/>
              </a:rPr>
              <a:t>Fifth level</a:t>
            </a:r>
            <a:endParaRPr lang="en-US" dirty="0"/>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772886"/>
          </a:xfrm>
        </p:spPr>
        <p:txBody>
          <a:bodyPr/>
          <a:lstStyle>
            <a:lvl1pPr marL="0" indent="0">
              <a:buNone/>
              <a:defRPr sz="2400" i="1" baseline="0">
                <a:solidFill>
                  <a:srgbClr val="00579C"/>
                </a:solidFill>
                <a:latin typeface="Cambria"/>
                <a:cs typeface="Cambria"/>
              </a:defRPr>
            </a:lvl1pPr>
          </a:lstStyle>
          <a:p>
            <a:pPr lvl="0"/>
            <a:r>
              <a:rPr lang="en-US" noProof="0" dirty="0"/>
              <a:t>Click to add claim</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AEAA92E6-76A9-44CF-89FC-106DEB4A71FE}"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Tree>
    <p:extLst>
      <p:ext uri="{BB962C8B-B14F-4D97-AF65-F5344CB8AC3E}">
        <p14:creationId xmlns:p14="http://schemas.microsoft.com/office/powerpoint/2010/main" val="1142991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claim (2) &amp; caption">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1" y="1752602"/>
            <a:ext cx="11504084" cy="433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dirty="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dirty="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dirty="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dirty="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dirty="0">
                <a:ln>
                  <a:noFill/>
                </a:ln>
                <a:solidFill>
                  <a:srgbClr val="000000"/>
                </a:solidFill>
                <a:effectLst/>
                <a:uLnTx/>
                <a:uFillTx/>
                <a:latin typeface="Calibri Light"/>
                <a:cs typeface="Calibri"/>
              </a:rPr>
              <a:t>Fifth level</a:t>
            </a:r>
            <a:endParaRPr lang="en-US" dirty="0"/>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772886"/>
          </a:xfrm>
        </p:spPr>
        <p:txBody>
          <a:bodyPr/>
          <a:lstStyle>
            <a:lvl1pPr marL="0" indent="0">
              <a:buNone/>
              <a:defRPr sz="2400" i="1" baseline="0">
                <a:solidFill>
                  <a:srgbClr val="00579C"/>
                </a:solidFill>
                <a:latin typeface="Cambria"/>
                <a:cs typeface="Cambria"/>
              </a:defRPr>
            </a:lvl1pPr>
          </a:lstStyle>
          <a:p>
            <a:pPr lvl="0"/>
            <a:r>
              <a:rPr lang="en-US" noProof="0" dirty="0"/>
              <a:t>Click to add claim</a:t>
            </a:r>
          </a:p>
        </p:txBody>
      </p:sp>
      <p:sp>
        <p:nvSpPr>
          <p:cNvPr id="9"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172198"/>
            <a:ext cx="9971315" cy="2880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12" name="Datumsplatzhalter 11">
            <a:extLst>
              <a:ext uri="{FF2B5EF4-FFF2-40B4-BE49-F238E27FC236}">
                <a16:creationId xmlns:a16="http://schemas.microsoft.com/office/drawing/2014/main" id="{BE40CD30-7D91-8D43-B9DE-4D81374F1C8D}"/>
              </a:ext>
            </a:extLst>
          </p:cNvPr>
          <p:cNvSpPr>
            <a:spLocks noGrp="1"/>
          </p:cNvSpPr>
          <p:nvPr>
            <p:ph type="dt" sz="half" idx="24"/>
          </p:nvPr>
        </p:nvSpPr>
        <p:spPr/>
        <p:txBody>
          <a:bodyPr/>
          <a:lstStyle/>
          <a:p>
            <a:fld id="{2BC01B40-34B8-4DAF-A01D-B010031F2103}" type="datetime4">
              <a:rPr lang="LID4096" noProof="0" smtClean="0"/>
              <a:t>10 June 2019</a:t>
            </a:fld>
            <a:endParaRPr lang="en-GB" noProof="0"/>
          </a:p>
        </p:txBody>
      </p:sp>
      <p:sp>
        <p:nvSpPr>
          <p:cNvPr id="13" name="Fußzeilenplatzhalter 12">
            <a:extLst>
              <a:ext uri="{FF2B5EF4-FFF2-40B4-BE49-F238E27FC236}">
                <a16:creationId xmlns:a16="http://schemas.microsoft.com/office/drawing/2014/main" id="{F7E0BE4E-0B9E-F84F-9470-026D8ECEC56C}"/>
              </a:ext>
            </a:extLst>
          </p:cNvPr>
          <p:cNvSpPr>
            <a:spLocks noGrp="1"/>
          </p:cNvSpPr>
          <p:nvPr>
            <p:ph type="ftr" sz="quarter" idx="2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9980DA6E-0BCB-B149-8312-B9EDDF1DACD6}"/>
              </a:ext>
            </a:extLst>
          </p:cNvPr>
          <p:cNvSpPr>
            <a:spLocks noGrp="1"/>
          </p:cNvSpPr>
          <p:nvPr>
            <p:ph type="sldNum" sz="quarter" idx="2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CA37A388-3172-AA42-B669-9A4D925C03BA}"/>
              </a:ext>
            </a:extLst>
          </p:cNvPr>
          <p:cNvSpPr>
            <a:spLocks noGrp="1"/>
          </p:cNvSpPr>
          <p:nvPr>
            <p:ph type="title" hasCustomPrompt="1"/>
          </p:nvPr>
        </p:nvSpPr>
        <p:spPr/>
        <p:txBody>
          <a:bodyPr/>
          <a:lstStyle>
            <a:lvl1pPr>
              <a:defRPr/>
            </a:lvl1pPr>
          </a:lstStyle>
          <a:p>
            <a:r>
              <a:rPr lang="en-US" dirty="0"/>
              <a:t>Click to edit title</a:t>
            </a:r>
            <a:endParaRPr lang="de-DE" dirty="0"/>
          </a:p>
        </p:txBody>
      </p:sp>
    </p:spTree>
    <p:extLst>
      <p:ext uri="{BB962C8B-B14F-4D97-AF65-F5344CB8AC3E}">
        <p14:creationId xmlns:p14="http://schemas.microsoft.com/office/powerpoint/2010/main" val="310028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with claim">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1" y="1531729"/>
            <a:ext cx="11504084" cy="46731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dirty="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dirty="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dirty="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dirty="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dirty="0">
                <a:ln>
                  <a:noFill/>
                </a:ln>
                <a:solidFill>
                  <a:srgbClr val="000000"/>
                </a:solidFill>
                <a:effectLst/>
                <a:uLnTx/>
                <a:uFillTx/>
                <a:latin typeface="Calibri Light"/>
                <a:cs typeface="Calibri"/>
              </a:rPr>
              <a:t>Fifth level</a:t>
            </a:r>
            <a:endParaRPr lang="en-US" dirty="0"/>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p:spPr>
        <p:txBody>
          <a:bodyPr lIns="36000" tIns="36000" rIns="36000" bIns="36000"/>
          <a:lstStyle>
            <a:lvl1pPr marL="0" indent="0">
              <a:buFont typeface="Arial" panose="020B0604020202020204" pitchFamily="34" charset="0"/>
              <a:buNone/>
              <a:defRPr sz="24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fld id="{14580858-5F55-49C7-B727-B57AEE95EEAC}" type="datetime4">
              <a:rPr lang="LID4096" smtClean="0"/>
              <a:t>10 June 2019</a:t>
            </a:fld>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dirty="0"/>
          </a:p>
        </p:txBody>
      </p:sp>
    </p:spTree>
    <p:extLst>
      <p:ext uri="{BB962C8B-B14F-4D97-AF65-F5344CB8AC3E}">
        <p14:creationId xmlns:p14="http://schemas.microsoft.com/office/powerpoint/2010/main" val="4247994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C744D9-00FD-FE4D-BD6C-CA2B3453403A}"/>
              </a:ext>
            </a:extLst>
          </p:cNvPr>
          <p:cNvSpPr/>
          <p:nvPr userDrawn="1"/>
        </p:nvSpPr>
        <p:spPr>
          <a:xfrm>
            <a:off x="0" y="5845215"/>
            <a:ext cx="3368233" cy="1012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792F995-06BC-44A9-8CE2-55037E0672CA}" type="datetime4">
              <a:rPr lang="LID4096" smtClean="0"/>
              <a:t>10 June 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1" y="1761617"/>
            <a:ext cx="9131145" cy="4351338"/>
          </a:xfrm>
        </p:spPr>
        <p:txBody>
          <a:bodyPr>
            <a:normAutofit/>
          </a:bodyPr>
          <a:lstStyle>
            <a:lvl1pPr marL="0" indent="0">
              <a:lnSpc>
                <a:spcPct val="110000"/>
              </a:lnSpc>
              <a:buNone/>
              <a:defRPr sz="2600"/>
            </a:lvl1pPr>
          </a:lstStyle>
          <a:p>
            <a:pPr lvl="0"/>
            <a:r>
              <a:rPr lang="en-US" dirty="0"/>
              <a:t>Enter text here</a:t>
            </a:r>
          </a:p>
        </p:txBody>
      </p:sp>
    </p:spTree>
    <p:extLst>
      <p:ext uri="{BB962C8B-B14F-4D97-AF65-F5344CB8AC3E}">
        <p14:creationId xmlns:p14="http://schemas.microsoft.com/office/powerpoint/2010/main" val="85099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fld id="{D2F67294-CADD-409B-8F48-1A0A68C50765}" type="datetime4">
              <a:rPr lang="LID4096" noProof="0" smtClean="0"/>
              <a:t>10 June 2019</a:t>
            </a:fld>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453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fld id="{495F2D31-4A1A-4D9B-8D14-DB6B5945B900}" type="datetime4">
              <a:rPr lang="LID4096" noProof="0" smtClean="0"/>
              <a:t>10 June 2019</a:t>
            </a:fld>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5610575" cy="488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8"/>
          </p:nvPr>
        </p:nvSpPr>
        <p:spPr>
          <a:xfrm>
            <a:off x="6246421" y="1270000"/>
            <a:ext cx="5612204"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9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3A2B59AB-2CED-4A9B-90B4-485BDC502BB5}"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287177"/>
            <a:ext cx="11495912"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424630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userDrawn="1"/>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dirty="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4"/>
            <a:ext cx="7493000" cy="1155457"/>
          </a:xfrm>
          <a:prstGeom prst="rect">
            <a:avLst/>
          </a:prstGeom>
        </p:spPr>
        <p:txBody>
          <a:bodyPr lIns="36000" tIns="36000" rIns="36000" bIns="36000"/>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more information</a:t>
            </a:r>
            <a:r>
              <a:rPr lang="is-IS" dirty="0"/>
              <a:t>…</a:t>
            </a:r>
            <a:endParaRPr lang="en-US" dirty="0"/>
          </a:p>
        </p:txBody>
      </p:sp>
    </p:spTree>
    <p:extLst>
      <p:ext uri="{BB962C8B-B14F-4D97-AF65-F5344CB8AC3E}">
        <p14:creationId xmlns:p14="http://schemas.microsoft.com/office/powerpoint/2010/main" val="144826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5DA6C556-16B0-43EF-ACE9-D4C39FD98213}"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287177"/>
            <a:ext cx="11308373" cy="469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337368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fld id="{74ECFD73-9E30-4FE4-9EB1-D0B49D7D5D32}" type="datetime4">
              <a:rPr lang="LID4096" smtClean="0"/>
              <a:t>10 June 2019</a:t>
            </a:fld>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dirty="0"/>
          </a:p>
        </p:txBody>
      </p:sp>
      <p:sp>
        <p:nvSpPr>
          <p:cNvPr id="4" name="Content Placeholder 3"/>
          <p:cNvSpPr>
            <a:spLocks noGrp="1"/>
          </p:cNvSpPr>
          <p:nvPr>
            <p:ph sz="quarter" idx="18"/>
          </p:nvPr>
        </p:nvSpPr>
        <p:spPr>
          <a:xfrm>
            <a:off x="361949" y="1439013"/>
            <a:ext cx="11497077"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143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fld id="{6DDF330F-DD3E-45C4-A6C4-0029112E27A8}" type="datetime4">
              <a:rPr lang="LID4096" smtClean="0"/>
              <a:t>10 June 2019</a:t>
            </a:fld>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dirty="0"/>
          </a:p>
        </p:txBody>
      </p:sp>
      <p:sp>
        <p:nvSpPr>
          <p:cNvPr id="4" name="Content Placeholder 3"/>
          <p:cNvSpPr>
            <a:spLocks noGrp="1"/>
          </p:cNvSpPr>
          <p:nvPr>
            <p:ph sz="quarter" idx="18"/>
          </p:nvPr>
        </p:nvSpPr>
        <p:spPr>
          <a:xfrm>
            <a:off x="361950" y="1439013"/>
            <a:ext cx="5614416"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748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4CC5513F-ADDA-4415-9EB2-61D8D6BF050E}"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104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C88F1A49-1C3B-408C-B520-AEA89D16EFCB}"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94708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41B4FEC2-63DA-4A92-B4C8-7EC92048F0BF}"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977546"/>
            <a:ext cx="11308373" cy="4006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220270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1122363"/>
            <a:ext cx="9659112" cy="2387600"/>
          </a:xfrm>
          <a:prstGeom prst="rect">
            <a:avLst/>
          </a:prstGeo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62712" y="3712464"/>
            <a:ext cx="8196072" cy="1545336"/>
          </a:xfrm>
        </p:spPr>
        <p:txBody>
          <a:bodyPr/>
          <a:lstStyle>
            <a:lvl1pPr marL="0" indent="0" algn="l">
              <a:lnSpc>
                <a:spcPct val="11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C5C03-3F87-0740-8183-695B10F501A5}" type="datetimeFigureOut">
              <a:rPr lang="en-US" smtClean="0"/>
              <a:t>6/11/2019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3E432C23-CFC4-DC44-9D7B-0DCBE41B1793}"/>
              </a:ext>
            </a:extLst>
          </p:cNvPr>
          <p:cNvPicPr>
            <a:picLocks noChangeAspect="1"/>
          </p:cNvPicPr>
          <p:nvPr userDrawn="1"/>
        </p:nvPicPr>
        <p:blipFill>
          <a:blip r:embed="rId4"/>
          <a:stretch>
            <a:fillRect/>
          </a:stretch>
        </p:blipFill>
        <p:spPr>
          <a:xfrm>
            <a:off x="9832062" y="309563"/>
            <a:ext cx="2086125" cy="598709"/>
          </a:xfrm>
          <a:prstGeom prst="rect">
            <a:avLst/>
          </a:prstGeom>
        </p:spPr>
      </p:pic>
    </p:spTree>
    <p:extLst>
      <p:ext uri="{BB962C8B-B14F-4D97-AF65-F5344CB8AC3E}">
        <p14:creationId xmlns:p14="http://schemas.microsoft.com/office/powerpoint/2010/main" val="3661320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C5C03-3F87-0740-8183-695B10F501A5}" type="datetimeFigureOut">
              <a:rPr lang="en-US" smtClean="0"/>
              <a:t>6/11/2019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1075727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FC5C03-3F87-0740-8183-695B10F501A5}" type="datetimeFigureOut">
              <a:rPr lang="en-US" smtClean="0"/>
              <a:t>6/11/2019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8171688" cy="4351338"/>
          </a:xfrm>
        </p:spPr>
        <p:txBody>
          <a:bodyPr>
            <a:normAutofit/>
          </a:bodyPr>
          <a:lstStyle>
            <a:lvl1pPr marL="0" indent="0">
              <a:lnSpc>
                <a:spcPct val="110000"/>
              </a:lnSpc>
              <a:buNone/>
              <a:defRPr sz="1600"/>
            </a:lvl1pPr>
          </a:lstStyle>
          <a:p>
            <a:pPr lvl="0"/>
            <a:r>
              <a:rPr lang="en-US" dirty="0"/>
              <a:t>Enter text here</a:t>
            </a:r>
          </a:p>
        </p:txBody>
      </p:sp>
    </p:spTree>
    <p:extLst>
      <p:ext uri="{BB962C8B-B14F-4D97-AF65-F5344CB8AC3E}">
        <p14:creationId xmlns:p14="http://schemas.microsoft.com/office/powerpoint/2010/main" val="121614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1600"/>
            </a:lvl1pPr>
          </a:lstStyle>
          <a:p>
            <a:pPr lvl="0"/>
            <a:r>
              <a:rPr lang="en-US" dirty="0"/>
              <a:t>Enter text here</a:t>
            </a:r>
          </a:p>
        </p:txBody>
      </p:sp>
      <p:sp>
        <p:nvSpPr>
          <p:cNvPr id="5" name="Date Placeholder 4"/>
          <p:cNvSpPr>
            <a:spLocks noGrp="1"/>
          </p:cNvSpPr>
          <p:nvPr>
            <p:ph type="dt" sz="half" idx="10"/>
          </p:nvPr>
        </p:nvSpPr>
        <p:spPr/>
        <p:txBody>
          <a:bodyPr/>
          <a:lstStyle/>
          <a:p>
            <a:fld id="{09FC5C03-3F87-0740-8183-695B10F501A5}" type="datetimeFigureOut">
              <a:rPr lang="en-US" smtClean="0"/>
              <a:t>6/11/2019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1600"/>
            </a:lvl1pPr>
          </a:lstStyle>
          <a:p>
            <a:pPr lvl="0"/>
            <a:r>
              <a:rPr lang="en-US" dirty="0"/>
              <a:t>Enter text here</a:t>
            </a:r>
          </a:p>
        </p:txBody>
      </p:sp>
    </p:spTree>
    <p:extLst>
      <p:ext uri="{BB962C8B-B14F-4D97-AF65-F5344CB8AC3E}">
        <p14:creationId xmlns:p14="http://schemas.microsoft.com/office/powerpoint/2010/main" val="259410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slide - CC BY 4.0">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userDrawn="1"/>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dirty="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6"/>
            <a:ext cx="7493000" cy="1148080"/>
          </a:xfrm>
          <a:prstGeom prst="rect">
            <a:avLst/>
          </a:prstGeom>
        </p:spPr>
        <p:txBody>
          <a:bodyPr lIns="36000" tIns="36000" rIns="36000" bIns="36000"/>
          <a:lstStyle>
            <a:lvl1pPr>
              <a:defRPr lang="en-US" sz="2400" dirty="0">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dirty="0"/>
              <a:t>Click to add more information</a:t>
            </a:r>
            <a:r>
              <a:rPr lang="is-IS" dirty="0"/>
              <a:t>…</a:t>
            </a:r>
            <a:endParaRPr lang="en-US" dirty="0"/>
          </a:p>
        </p:txBody>
      </p:sp>
      <p:sp>
        <p:nvSpPr>
          <p:cNvPr id="2" name="Rechteck 1">
            <a:extLst>
              <a:ext uri="{FF2B5EF4-FFF2-40B4-BE49-F238E27FC236}">
                <a16:creationId xmlns:a16="http://schemas.microsoft.com/office/drawing/2014/main" id="{7CE6EA96-8E49-2940-934C-149BDDADB7B4}"/>
              </a:ext>
            </a:extLst>
          </p:cNvPr>
          <p:cNvSpPr/>
          <p:nvPr userDrawn="1"/>
        </p:nvSpPr>
        <p:spPr>
          <a:xfrm>
            <a:off x="461331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licensed under</a:t>
            </a:r>
            <a:b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3"/>
              </a:rPr>
              <a:t>Creative Commons Attribution 4.0 International License </a:t>
            </a:r>
            <a:endPar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CE4B80A1-23C1-7740-B8D3-1DA8B9D5F5B2}"/>
              </a:ext>
            </a:extLst>
          </p:cNvPr>
          <p:cNvPicPr>
            <a:picLocks noChangeAspect="1"/>
          </p:cNvPicPr>
          <p:nvPr userDrawn="1"/>
        </p:nvPicPr>
        <p:blipFill>
          <a:blip r:embed="rId4"/>
          <a:stretch>
            <a:fillRect/>
          </a:stretch>
        </p:blipFill>
        <p:spPr>
          <a:xfrm>
            <a:off x="10753553" y="6091881"/>
            <a:ext cx="1117600" cy="393700"/>
          </a:xfrm>
          <a:prstGeom prst="rect">
            <a:avLst/>
          </a:prstGeom>
        </p:spPr>
      </p:pic>
    </p:spTree>
    <p:extLst>
      <p:ext uri="{BB962C8B-B14F-4D97-AF65-F5344CB8AC3E}">
        <p14:creationId xmlns:p14="http://schemas.microsoft.com/office/powerpoint/2010/main" val="147516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5" name="Date Placeholder 4"/>
          <p:cNvSpPr>
            <a:spLocks noGrp="1"/>
          </p:cNvSpPr>
          <p:nvPr>
            <p:ph type="dt" sz="half" idx="10"/>
          </p:nvPr>
        </p:nvSpPr>
        <p:spPr/>
        <p:txBody>
          <a:bodyPr/>
          <a:lstStyle/>
          <a:p>
            <a:fld id="{09FC5C03-3F87-0740-8183-695B10F501A5}" type="datetimeFigureOut">
              <a:rPr lang="en-US" smtClean="0"/>
              <a:t>6/11/2019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Tree>
    <p:extLst>
      <p:ext uri="{BB962C8B-B14F-4D97-AF65-F5344CB8AC3E}">
        <p14:creationId xmlns:p14="http://schemas.microsoft.com/office/powerpoint/2010/main" val="3480215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681163"/>
            <a:ext cx="5634864"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9FC5C03-3F87-0740-8183-695B10F501A5}" type="datetimeFigureOut">
              <a:rPr lang="en-US" smtClean="0"/>
              <a:t>6/11/2019</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38B0777-827F-8D42-90B1-61394C340E65}" type="slidenum">
              <a:rPr lang="en-US" smtClean="0"/>
              <a:t>‹#›</a:t>
            </a:fld>
            <a:endParaRPr lang="en-US"/>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6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6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9588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FC5C03-3F87-0740-8183-695B10F501A5}" type="datetimeFigureOut">
              <a:rPr lang="en-US" smtClean="0"/>
              <a:t>6/11/2019</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1849471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C5C03-3F87-0740-8183-695B10F501A5}" type="datetimeFigureOut">
              <a:rPr lang="en-US" smtClean="0"/>
              <a:t>6/11/2019</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544150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C5C03-3F87-0740-8183-695B10F501A5}" type="datetimeFigureOut">
              <a:rPr lang="en-US" smtClean="0"/>
              <a:t>6/11/2019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8399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09FC5C03-3F87-0740-8183-695B10F501A5}" type="datetimeFigureOut">
              <a:rPr lang="en-US" smtClean="0"/>
              <a:t>6/11/2019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54318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C5C03-3F87-0740-8183-695B10F501A5}" type="datetimeFigureOut">
              <a:rPr lang="en-US" smtClean="0"/>
              <a:t>6/11/2019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933743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C5C03-3F87-0740-8183-695B10F501A5}" type="datetimeFigureOut">
              <a:rPr lang="en-US" smtClean="0"/>
              <a:t>6/11/2019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2986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fld id="{83F3EC96-11FA-4778-915B-3D53A68327CB}" type="datetime4">
              <a:rPr lang="LID4096" noProof="0" smtClean="0"/>
              <a:t>10 June 2019</a:t>
            </a:fld>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35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BC3B2C78-77C9-47D5-B04D-EFF08A8E55F5}"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287177"/>
            <a:ext cx="11495912"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26332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fld id="{245DBC94-9110-4497-9689-BE9696EC9491}" type="datetime4">
              <a:rPr lang="LID4096" noProof="0" smtClean="0"/>
              <a:t>10 June 2019</a:t>
            </a:fld>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287177"/>
            <a:ext cx="11308373" cy="469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237857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fld id="{B4761E9D-CB08-4803-9C27-C08F83069C87}" type="datetime4">
              <a:rPr lang="LID4096" noProof="0" smtClean="0"/>
              <a:t>10 June 2019</a:t>
            </a:fld>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5610575" cy="488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8"/>
          </p:nvPr>
        </p:nvSpPr>
        <p:spPr>
          <a:xfrm>
            <a:off x="6246421" y="1270662"/>
            <a:ext cx="5612204" cy="488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72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fld id="{26B0D1BA-6F32-46A5-9316-470D73E777DF}" type="datetime4">
              <a:rPr lang="LID4096" smtClean="0"/>
              <a:t>10 June 2019</a:t>
            </a:fld>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dirty="0"/>
          </a:p>
        </p:txBody>
      </p:sp>
      <p:sp>
        <p:nvSpPr>
          <p:cNvPr id="4" name="Content Placeholder 3"/>
          <p:cNvSpPr>
            <a:spLocks noGrp="1"/>
          </p:cNvSpPr>
          <p:nvPr>
            <p:ph sz="quarter" idx="18"/>
          </p:nvPr>
        </p:nvSpPr>
        <p:spPr>
          <a:xfrm>
            <a:off x="361949" y="1439013"/>
            <a:ext cx="11497077"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38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fld id="{BFEF14D7-CE04-4972-8AB4-8F0801500510}" type="datetime4">
              <a:rPr lang="LID4096" smtClean="0"/>
              <a:t>10 June 2019</a:t>
            </a:fld>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dirty="0"/>
          </a:p>
        </p:txBody>
      </p:sp>
      <p:sp>
        <p:nvSpPr>
          <p:cNvPr id="4" name="Content Placeholder 3"/>
          <p:cNvSpPr>
            <a:spLocks noGrp="1"/>
          </p:cNvSpPr>
          <p:nvPr>
            <p:ph sz="quarter" idx="18"/>
          </p:nvPr>
        </p:nvSpPr>
        <p:spPr>
          <a:xfrm>
            <a:off x="361950" y="1439013"/>
            <a:ext cx="5614416"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95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nul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emf"/><Relationship Id="rId2" Type="http://schemas.openxmlformats.org/officeDocument/2006/relationships/slideLayout" Target="../slideLayouts/slideLayout5.xml"/><Relationship Id="rId16"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7.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7.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emf"/><Relationship Id="rId2" Type="http://schemas.openxmlformats.org/officeDocument/2006/relationships/slideLayout" Target="../slideLayouts/slideLayout27.xml"/><Relationship Id="rId16"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7.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8B164D5-1A33-8A4B-AFAD-249DDCD34AED}"/>
              </a:ext>
            </a:extLst>
          </p:cNvPr>
          <p:cNvSpPr>
            <a:spLocks noGrp="1"/>
          </p:cNvSpPr>
          <p:nvPr>
            <p:ph type="title"/>
          </p:nvPr>
        </p:nvSpPr>
        <p:spPr>
          <a:xfrm>
            <a:off x="591063" y="1961663"/>
            <a:ext cx="11229423" cy="1325563"/>
          </a:xfrm>
          <a:prstGeom prst="rect">
            <a:avLst/>
          </a:prstGeom>
        </p:spPr>
        <p:txBody>
          <a:bodyPr vert="horz" lIns="36000" tIns="36000" rIns="36000" bIns="36000" rtlCol="0" anchor="b">
            <a:normAutofit/>
          </a:bodyPr>
          <a:lstStyle/>
          <a:p>
            <a:r>
              <a:rPr lang="en-GB" dirty="0"/>
              <a:t>Click to </a:t>
            </a:r>
            <a:r>
              <a:rPr lang="en-GB" noProof="0" dirty="0"/>
              <a:t>edit</a:t>
            </a:r>
            <a:r>
              <a:rPr lang="en-GB" dirty="0"/>
              <a:t> title</a:t>
            </a:r>
          </a:p>
        </p:txBody>
      </p:sp>
      <p:pic>
        <p:nvPicPr>
          <p:cNvPr id="12" name="Picture 8">
            <a:extLst>
              <a:ext uri="{FF2B5EF4-FFF2-40B4-BE49-F238E27FC236}">
                <a16:creationId xmlns:a16="http://schemas.microsoft.com/office/drawing/2014/main" id="{95F1087B-A5F9-C84D-8FC7-3CA8ECEA127A}"/>
              </a:ext>
            </a:extLst>
          </p:cNvPr>
          <p:cNvPicPr>
            <a:picLocks noChangeAspect="1"/>
          </p:cNvPicPr>
          <p:nvPr userDrawn="1"/>
        </p:nvPicPr>
        <p:blipFill>
          <a:blip r:embed="rId5"/>
          <a:stretch>
            <a:fillRect/>
          </a:stretch>
        </p:blipFill>
        <p:spPr>
          <a:xfrm>
            <a:off x="9660876" y="293886"/>
            <a:ext cx="2159611" cy="452351"/>
          </a:xfrm>
          <a:prstGeom prst="rect">
            <a:avLst/>
          </a:prstGeom>
        </p:spPr>
      </p:pic>
      <p:pic>
        <p:nvPicPr>
          <p:cNvPr id="6" name="Picture 5">
            <a:extLst>
              <a:ext uri="{FF2B5EF4-FFF2-40B4-BE49-F238E27FC236}">
                <a16:creationId xmlns:a16="http://schemas.microsoft.com/office/drawing/2014/main" id="{C0FB13B4-4775-4053-913C-537D75D956CF}"/>
              </a:ext>
            </a:extLst>
          </p:cNvPr>
          <p:cNvPicPr>
            <a:picLocks noChangeAspect="1"/>
          </p:cNvPicPr>
          <p:nvPr userDrawn="1"/>
        </p:nvPicPr>
        <p:blipFill>
          <a:blip r:embed="rId6"/>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6963FD1B-2945-9D4A-B758-A8D99159B6D1}"/>
              </a:ext>
            </a:extLst>
          </p:cNvPr>
          <p:cNvPicPr>
            <a:picLocks noChangeAspect="1"/>
          </p:cNvPicPr>
          <p:nvPr userDrawn="1"/>
        </p:nvPicPr>
        <p:blipFill>
          <a:blip r:embed="rId7"/>
          <a:stretch>
            <a:fillRect/>
          </a:stretch>
        </p:blipFill>
        <p:spPr>
          <a:xfrm>
            <a:off x="11411558" y="161471"/>
            <a:ext cx="459381" cy="653342"/>
          </a:xfrm>
          <a:prstGeom prst="rect">
            <a:avLst/>
          </a:prstGeom>
        </p:spPr>
      </p:pic>
      <p:pic>
        <p:nvPicPr>
          <p:cNvPr id="10" name="Picture 9">
            <a:extLst>
              <a:ext uri="{FF2B5EF4-FFF2-40B4-BE49-F238E27FC236}">
                <a16:creationId xmlns:a16="http://schemas.microsoft.com/office/drawing/2014/main" id="{13D0272A-EBA9-4B7B-A259-F6B18F1BC8B8}"/>
              </a:ext>
            </a:extLst>
          </p:cNvPr>
          <p:cNvPicPr>
            <a:picLocks noChangeAspect="1"/>
          </p:cNvPicPr>
          <p:nvPr userDrawn="1"/>
        </p:nvPicPr>
        <p:blipFill>
          <a:blip r:embed="rId8"/>
          <a:stretch>
            <a:fillRect/>
          </a:stretch>
        </p:blipFill>
        <p:spPr>
          <a:xfrm>
            <a:off x="0" y="5396524"/>
            <a:ext cx="12192000" cy="1461477"/>
          </a:xfrm>
          <a:prstGeom prst="rect">
            <a:avLst/>
          </a:prstGeom>
        </p:spPr>
      </p:pic>
    </p:spTree>
    <p:extLst>
      <p:ext uri="{BB962C8B-B14F-4D97-AF65-F5344CB8AC3E}">
        <p14:creationId xmlns:p14="http://schemas.microsoft.com/office/powerpoint/2010/main" val="32056077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p:txStyles>
    <p:titleStyle>
      <a:lvl1pPr algn="l" defTabSz="914400" rtl="0" eaLnBrk="1" latinLnBrk="0" hangingPunct="1">
        <a:lnSpc>
          <a:spcPct val="90000"/>
        </a:lnSpc>
        <a:spcBef>
          <a:spcPct val="0"/>
        </a:spcBef>
        <a:buNone/>
        <a:defRPr lang="en-GB" sz="4000" b="0" kern="1200" noProof="0" smtClean="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000" kern="1200" dirty="0">
          <a:solidFill>
            <a:schemeClr val="tx1"/>
          </a:solidFill>
          <a:latin typeface="+mj-lt"/>
          <a:ea typeface="+mj-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userDrawn="1"/>
        </p:nvPicPr>
        <p:blipFill>
          <a:blip r:embed="rId15"/>
          <a:stretch>
            <a:fillRect/>
          </a:stretch>
        </p:blipFill>
        <p:spPr>
          <a:xfrm>
            <a:off x="7627520" y="3464"/>
            <a:ext cx="4564481" cy="6854537"/>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fld id="{1AE4DDCB-BA61-4BF1-9986-191BBFAD1421}" type="datetime4">
              <a:rPr lang="LID4096" smtClean="0"/>
              <a:t>10 June 2019</a:t>
            </a:fld>
            <a:endParaRPr lang="en-GB" dirty="0"/>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bg1"/>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a:t>
            </a:fld>
            <a:endParaRPr lang="en-GB"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234494"/>
            <a:ext cx="8911916" cy="522251"/>
          </a:xfrm>
          <a:prstGeom prst="rect">
            <a:avLst/>
          </a:prstGeom>
        </p:spPr>
        <p:txBody>
          <a:bodyPr vert="horz" lIns="0" tIns="36000" rIns="0" bIns="36000" rtlCol="0" anchor="ctr">
            <a:noAutofit/>
          </a:bodyPr>
          <a:lstStyle/>
          <a:p>
            <a:pPr lvl="0"/>
            <a:r>
              <a:rPr lang="en-US" dirty="0"/>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userDrawn="1"/>
        </p:nvPicPr>
        <p:blipFill>
          <a:blip r:embed="rId17"/>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0245110"/>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96" r:id="rId4"/>
    <p:sldLayoutId id="2147483679" r:id="rId5"/>
    <p:sldLayoutId id="2147483697" r:id="rId6"/>
    <p:sldLayoutId id="2147483681" r:id="rId7"/>
    <p:sldLayoutId id="2147483684" r:id="rId8"/>
    <p:sldLayoutId id="2147483685" r:id="rId9"/>
    <p:sldLayoutId id="2147483700" r:id="rId10"/>
    <p:sldLayoutId id="2147483701" r:id="rId11"/>
    <p:sldLayoutId id="2147483702" r:id="rId12"/>
    <p:sldLayoutId id="2147483703" r:id="rId13"/>
  </p:sldLayoutIdLst>
  <p:hf hdr="0" ftr="0"/>
  <p:txStyles>
    <p:titleStyle>
      <a:lvl1pPr algn="l" defTabSz="914400" rtl="0" eaLnBrk="1" latinLnBrk="0" hangingPunct="1">
        <a:lnSpc>
          <a:spcPct val="90000"/>
        </a:lnSpc>
        <a:spcBef>
          <a:spcPct val="0"/>
        </a:spcBef>
        <a:buNone/>
        <a:defRPr lang="en-US" sz="36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8"/>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8"/>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userDrawn="1"/>
        </p:nvPicPr>
        <p:blipFill>
          <a:blip r:embed="rId11"/>
          <a:stretch>
            <a:fillRect/>
          </a:stretch>
        </p:blipFill>
        <p:spPr>
          <a:xfrm>
            <a:off x="7627520" y="3464"/>
            <a:ext cx="4564481" cy="6854537"/>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fld id="{0EB4F724-6C36-4F2D-93CA-FA02F3845028}" type="datetime4">
              <a:rPr lang="LID4096" smtClean="0"/>
              <a:t>10 June 2019</a:t>
            </a:fld>
            <a:endParaRPr lang="en-GB" dirty="0"/>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tx1">
                    <a:lumMod val="50000"/>
                    <a:lumOff val="50000"/>
                  </a:schemeClr>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a:t>
            </a:fld>
            <a:endParaRPr lang="en-GB"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234494"/>
            <a:ext cx="8911916" cy="522251"/>
          </a:xfrm>
          <a:prstGeom prst="rect">
            <a:avLst/>
          </a:prstGeom>
        </p:spPr>
        <p:txBody>
          <a:bodyPr vert="horz" lIns="0" tIns="36000" rIns="0" bIns="36000" rtlCol="0" anchor="ctr">
            <a:noAutofit/>
          </a:bodyPr>
          <a:lstStyle/>
          <a:p>
            <a:pPr lvl="0"/>
            <a:r>
              <a:rPr lang="en-US" dirty="0"/>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userDrawn="1"/>
        </p:nvPicPr>
        <p:blipFill>
          <a:blip r:embed="rId12"/>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589236"/>
      </p:ext>
    </p:extLst>
  </p:cSld>
  <p:clrMap bg1="lt1" tx1="dk1" bg2="lt2" tx2="dk2" accent1="accent1" accent2="accent2" accent3="accent3" accent4="accent4" accent5="accent5" accent6="accent6" hlink="hlink" folHlink="folHlink"/>
  <p:sldLayoutIdLst>
    <p:sldLayoutId id="2147483689" r:id="rId1"/>
    <p:sldLayoutId id="2147483699" r:id="rId2"/>
    <p:sldLayoutId id="2147483690" r:id="rId3"/>
    <p:sldLayoutId id="2147483691" r:id="rId4"/>
    <p:sldLayoutId id="2147483692" r:id="rId5"/>
    <p:sldLayoutId id="2147483698" r:id="rId6"/>
    <p:sldLayoutId id="2147483693" r:id="rId7"/>
    <p:sldLayoutId id="2147483694" r:id="rId8"/>
    <p:sldLayoutId id="2147483695" r:id="rId9"/>
  </p:sldLayoutIdLst>
  <p:hf hdr="0" ftr="0"/>
  <p:txStyles>
    <p:titleStyle>
      <a:lvl1pPr algn="l" defTabSz="914400" rtl="0" eaLnBrk="1" latinLnBrk="0" hangingPunct="1">
        <a:lnSpc>
          <a:spcPct val="90000"/>
        </a:lnSpc>
        <a:spcBef>
          <a:spcPct val="0"/>
        </a:spcBef>
        <a:buNone/>
        <a:defRPr lang="en-US" sz="36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3"/>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2712" y="6356352"/>
            <a:ext cx="2743200" cy="365125"/>
          </a:xfrm>
          <a:prstGeom prst="rect">
            <a:avLst/>
          </a:prstGeom>
        </p:spPr>
        <p:txBody>
          <a:bodyPr vert="horz" lIns="91440" tIns="45720" rIns="91440" bIns="45720" rtlCol="0" anchor="ctr"/>
          <a:lstStyle>
            <a:lvl1pPr algn="l">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9FC5C03-3F87-0740-8183-695B10F501A5}" type="datetimeFigureOut">
              <a:rPr lang="en-US" smtClean="0"/>
              <a:pPr/>
              <a:t>6/11/2019</a:t>
            </a:fld>
            <a:endParaRPr lang="en-US" dirty="0"/>
          </a:p>
        </p:txBody>
      </p:sp>
      <p:sp>
        <p:nvSpPr>
          <p:cNvPr id="6" name="Slide Number Placeholder 5"/>
          <p:cNvSpPr>
            <a:spLocks noGrp="1"/>
          </p:cNvSpPr>
          <p:nvPr>
            <p:ph type="sldNum" sz="quarter" idx="4"/>
          </p:nvPr>
        </p:nvSpPr>
        <p:spPr>
          <a:xfrm>
            <a:off x="9086088" y="6356352"/>
            <a:ext cx="2743200" cy="365125"/>
          </a:xfrm>
          <a:prstGeom prst="rect">
            <a:avLst/>
          </a:prstGeom>
        </p:spPr>
        <p:txBody>
          <a:bodyPr vert="horz" lIns="91440" tIns="45720" rIns="91440" bIns="45720" rtlCol="0" anchor="ctr"/>
          <a:lstStyle>
            <a:lvl1pPr algn="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3364992" y="6356351"/>
            <a:ext cx="5462016" cy="365125"/>
          </a:xfrm>
          <a:prstGeom prst="rect">
            <a:avLst/>
          </a:prstGeom>
        </p:spPr>
        <p:txBody>
          <a:bodyPr vert="horz" lIns="91440" tIns="45720" rIns="91440" bIns="45720" rtlCol="0" anchor="ctr"/>
          <a:lstStyle>
            <a:lvl1pPr algn="ct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pic>
        <p:nvPicPr>
          <p:cNvPr id="10" name="Picture 9">
            <a:extLst>
              <a:ext uri="{FF2B5EF4-FFF2-40B4-BE49-F238E27FC236}">
                <a16:creationId xmlns:a16="http://schemas.microsoft.com/office/drawing/2014/main" id="{0D827EF0-AFE4-C747-9A5E-7A066B02234D}"/>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1" t="-1" r="77661" b="-5127"/>
          <a:stretch/>
        </p:blipFill>
        <p:spPr>
          <a:xfrm>
            <a:off x="11396400" y="163109"/>
            <a:ext cx="411168" cy="405302"/>
          </a:xfrm>
          <a:prstGeom prst="rect">
            <a:avLst/>
          </a:prstGeom>
        </p:spPr>
      </p:pic>
      <p:pic>
        <p:nvPicPr>
          <p:cNvPr id="11" name="Picture 10">
            <a:extLst>
              <a:ext uri="{FF2B5EF4-FFF2-40B4-BE49-F238E27FC236}">
                <a16:creationId xmlns:a16="http://schemas.microsoft.com/office/drawing/2014/main" id="{64DEB544-1A36-D141-A1B5-86E1E45B07C8}"/>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1" t="-1" r="77661" b="-5127"/>
          <a:stretch/>
        </p:blipFill>
        <p:spPr>
          <a:xfrm>
            <a:off x="11396400" y="163905"/>
            <a:ext cx="411168" cy="405302"/>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5"/>
          <a:stretch>
            <a:fillRect/>
          </a:stretch>
        </p:blipFill>
        <p:spPr>
          <a:xfrm>
            <a:off x="7627520" y="3464"/>
            <a:ext cx="4564481" cy="6854537"/>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pic>
        <p:nvPicPr>
          <p:cNvPr id="9" name="Picture 8">
            <a:extLst>
              <a:ext uri="{FF2B5EF4-FFF2-40B4-BE49-F238E27FC236}">
                <a16:creationId xmlns:a16="http://schemas.microsoft.com/office/drawing/2014/main" id="{6963FD1B-2945-9D4A-B758-A8D99159B6D1}"/>
              </a:ext>
            </a:extLst>
          </p:cNvPr>
          <p:cNvPicPr>
            <a:picLocks noChangeAspect="1"/>
          </p:cNvPicPr>
          <p:nvPr userDrawn="1"/>
        </p:nvPicPr>
        <p:blipFill>
          <a:blip r:embed="rId17"/>
          <a:stretch>
            <a:fillRect/>
          </a:stretch>
        </p:blipFill>
        <p:spPr>
          <a:xfrm>
            <a:off x="11411558" y="161471"/>
            <a:ext cx="459381" cy="653342"/>
          </a:xfrm>
          <a:prstGeom prst="rect">
            <a:avLst/>
          </a:prstGeom>
        </p:spPr>
      </p:pic>
    </p:spTree>
    <p:extLst>
      <p:ext uri="{BB962C8B-B14F-4D97-AF65-F5344CB8AC3E}">
        <p14:creationId xmlns:p14="http://schemas.microsoft.com/office/powerpoint/2010/main" val="8759302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579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1288" y="1716004"/>
            <a:ext cx="11229423" cy="1325563"/>
          </a:xfrm>
        </p:spPr>
        <p:txBody>
          <a:bodyPr>
            <a:noAutofit/>
          </a:bodyPr>
          <a:lstStyle/>
          <a:p>
            <a:r>
              <a:rPr lang="en-US" sz="3400" dirty="0"/>
              <a:t>Examples from Research Projects at IIASA</a:t>
            </a:r>
          </a:p>
        </p:txBody>
      </p:sp>
      <p:sp>
        <p:nvSpPr>
          <p:cNvPr id="6" name="Inhaltsplatzhalter 5">
            <a:extLst>
              <a:ext uri="{FF2B5EF4-FFF2-40B4-BE49-F238E27FC236}">
                <a16:creationId xmlns:a16="http://schemas.microsoft.com/office/drawing/2014/main" id="{EB6A6696-456C-8447-A263-C7C672E894A1}"/>
              </a:ext>
            </a:extLst>
          </p:cNvPr>
          <p:cNvSpPr>
            <a:spLocks noGrp="1"/>
          </p:cNvSpPr>
          <p:nvPr>
            <p:ph sz="quarter" idx="10"/>
          </p:nvPr>
        </p:nvSpPr>
        <p:spPr>
          <a:xfrm>
            <a:off x="481288" y="3177483"/>
            <a:ext cx="11229935" cy="1535112"/>
          </a:xfrm>
        </p:spPr>
        <p:txBody>
          <a:bodyPr/>
          <a:lstStyle/>
          <a:p>
            <a:r>
              <a:rPr lang="en-GB" dirty="0"/>
              <a:t> </a:t>
            </a:r>
          </a:p>
        </p:txBody>
      </p:sp>
      <p:sp>
        <p:nvSpPr>
          <p:cNvPr id="10" name="Subtitle 2">
            <a:extLst>
              <a:ext uri="{FF2B5EF4-FFF2-40B4-BE49-F238E27FC236}">
                <a16:creationId xmlns:a16="http://schemas.microsoft.com/office/drawing/2014/main" id="{B2D6047C-5756-4301-BCD0-1ACAF44C184B}"/>
              </a:ext>
            </a:extLst>
          </p:cNvPr>
          <p:cNvSpPr txBox="1">
            <a:spLocks/>
          </p:cNvSpPr>
          <p:nvPr/>
        </p:nvSpPr>
        <p:spPr>
          <a:xfrm>
            <a:off x="481288" y="4712595"/>
            <a:ext cx="11010388" cy="154533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Behnam Zakeri, Research Scholar, Energy Program</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i="1" dirty="0">
                <a:solidFill>
                  <a:srgbClr val="000000"/>
                </a:solidFill>
              </a:rPr>
              <a:t>International Institute for Applied Systems Analysis (IIASA)</a:t>
            </a:r>
            <a:endParaRPr kumimoji="0" lang="en-US" sz="1800" b="0"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86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Risk and Resilience (RISK)</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5075853"/>
          </a:xfrm>
        </p:spPr>
        <p:txBody>
          <a:bodyPr>
            <a:normAutofit/>
          </a:bodyPr>
          <a:lstStyle/>
          <a:p>
            <a:pPr marL="285750" indent="-285750">
              <a:buFont typeface="Arial" panose="020B0604020202020204" pitchFamily="34" charset="0"/>
              <a:buChar char="•"/>
            </a:pPr>
            <a:r>
              <a:rPr lang="en-US" sz="2000" b="1" i="1" dirty="0"/>
              <a:t>Mission</a:t>
            </a:r>
          </a:p>
          <a:p>
            <a:r>
              <a:rPr lang="en-US" sz="2000" dirty="0"/>
              <a:t>to better understand the risks to economic, ecological, and social systems arising from global change and to help transform the ways in which societies manage them.</a:t>
            </a:r>
          </a:p>
          <a:p>
            <a:endParaRPr lang="en-US" sz="1000" dirty="0"/>
          </a:p>
          <a:p>
            <a:pPr marL="285750" indent="-285750">
              <a:buFont typeface="Arial" panose="020B0604020202020204" pitchFamily="34" charset="0"/>
              <a:buChar char="•"/>
            </a:pPr>
            <a:r>
              <a:rPr lang="en-US" sz="2000" b="1" i="1" dirty="0"/>
              <a:t>Zurich Flood Resilience Alliance</a:t>
            </a:r>
          </a:p>
          <a:p>
            <a:pPr>
              <a:buClr>
                <a:srgbClr val="00589E"/>
              </a:buClr>
            </a:pPr>
            <a:r>
              <a:rPr lang="en-US" sz="2000" dirty="0"/>
              <a:t>- </a:t>
            </a:r>
            <a:r>
              <a:rPr lang="en-GB" sz="2000" dirty="0"/>
              <a:t>strengthens the resilience of communities against floods </a:t>
            </a:r>
          </a:p>
          <a:p>
            <a:pPr>
              <a:buClr>
                <a:srgbClr val="00589E"/>
              </a:buClr>
            </a:pPr>
            <a:r>
              <a:rPr lang="en-GB" sz="2000" dirty="0"/>
              <a:t>- more than 110 country has benefited</a:t>
            </a:r>
            <a:endParaRPr lang="en-GB" sz="2000" b="1" i="1" dirty="0"/>
          </a:p>
          <a:p>
            <a:endParaRPr lang="en-US" sz="1000" dirty="0"/>
          </a:p>
          <a:p>
            <a:pPr marL="285750" indent="-285750">
              <a:buFont typeface="Arial" panose="020B0604020202020204" pitchFamily="34" charset="0"/>
              <a:buChar char="•"/>
            </a:pPr>
            <a:r>
              <a:rPr lang="en-US" sz="2000" b="1" i="1" dirty="0"/>
              <a:t>Buoying up resilience in financial systems</a:t>
            </a:r>
          </a:p>
          <a:p>
            <a:r>
              <a:rPr lang="en-US" sz="2000" dirty="0"/>
              <a:t>- impact of climate change on business and insurance</a:t>
            </a:r>
          </a:p>
          <a:p>
            <a:r>
              <a:rPr lang="en-US" sz="2000" dirty="0"/>
              <a:t>- halving systemic risk in government bond markets by</a:t>
            </a:r>
          </a:p>
          <a:p>
            <a:r>
              <a:rPr lang="en-US" sz="2000" dirty="0"/>
              <a:t>optimizing investment portfolios</a:t>
            </a:r>
          </a:p>
          <a:p>
            <a:endParaRPr lang="LID4096" sz="2000" dirty="0"/>
          </a:p>
          <a:p>
            <a:endParaRPr lang="LID4096" sz="2000" dirty="0"/>
          </a:p>
        </p:txBody>
      </p:sp>
      <p:pic>
        <p:nvPicPr>
          <p:cNvPr id="7" name="Picture 6" descr="A person in the water&#10;&#10;Description generated with high confidence">
            <a:extLst>
              <a:ext uri="{FF2B5EF4-FFF2-40B4-BE49-F238E27FC236}">
                <a16:creationId xmlns:a16="http://schemas.microsoft.com/office/drawing/2014/main" id="{66687636-DC5D-41FB-9912-935B9ED87E75}"/>
              </a:ext>
            </a:extLst>
          </p:cNvPr>
          <p:cNvPicPr>
            <a:picLocks noChangeAspect="1"/>
          </p:cNvPicPr>
          <p:nvPr/>
        </p:nvPicPr>
        <p:blipFill rotWithShape="1">
          <a:blip r:embed="rId3"/>
          <a:srcRect b="12570"/>
          <a:stretch/>
        </p:blipFill>
        <p:spPr>
          <a:xfrm>
            <a:off x="7363340" y="3071673"/>
            <a:ext cx="4075331" cy="979841"/>
          </a:xfrm>
          <a:prstGeom prst="rect">
            <a:avLst/>
          </a:prstGeom>
        </p:spPr>
      </p:pic>
      <p:pic>
        <p:nvPicPr>
          <p:cNvPr id="8" name="Content Placeholder 2" descr="A picture containing table, indoor, electronics, sitting&#10;&#10;Description generated with very high confidence">
            <a:extLst>
              <a:ext uri="{FF2B5EF4-FFF2-40B4-BE49-F238E27FC236}">
                <a16:creationId xmlns:a16="http://schemas.microsoft.com/office/drawing/2014/main" id="{C64E4033-1D8A-452E-96AF-F149B9F89C73}"/>
              </a:ext>
            </a:extLst>
          </p:cNvPr>
          <p:cNvPicPr>
            <a:picLocks noGrp="1" noChangeAspect="1"/>
          </p:cNvPicPr>
          <p:nvPr>
            <p:ph sz="half" idx="13"/>
          </p:nvPr>
        </p:nvPicPr>
        <p:blipFill>
          <a:blip r:embed="rId4"/>
          <a:stretch>
            <a:fillRect/>
          </a:stretch>
        </p:blipFill>
        <p:spPr>
          <a:xfrm>
            <a:off x="9233543" y="4465124"/>
            <a:ext cx="1774768" cy="2092207"/>
          </a:xfrm>
        </p:spPr>
      </p:pic>
    </p:spTree>
    <p:extLst>
      <p:ext uri="{BB962C8B-B14F-4D97-AF65-F5344CB8AC3E}">
        <p14:creationId xmlns:p14="http://schemas.microsoft.com/office/powerpoint/2010/main" val="42378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Evolution and Ecology Program (EEP)</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5075853"/>
          </a:xfrm>
        </p:spPr>
        <p:txBody>
          <a:bodyPr>
            <a:normAutofit/>
          </a:bodyPr>
          <a:lstStyle/>
          <a:p>
            <a:pPr marL="285750" indent="-285750">
              <a:buFont typeface="Arial" panose="020B0604020202020204" pitchFamily="34" charset="0"/>
              <a:buChar char="•"/>
            </a:pPr>
            <a:r>
              <a:rPr lang="en-US" sz="2000" b="1" i="1" dirty="0"/>
              <a:t>Mission</a:t>
            </a:r>
          </a:p>
          <a:p>
            <a:r>
              <a:rPr lang="en-US" sz="2000" dirty="0"/>
              <a:t>analyzes and forecasts how ecological and evolutionary dynamics shape populations, communities, and ecosystems.</a:t>
            </a:r>
          </a:p>
          <a:p>
            <a:endParaRPr lang="en-US" sz="1000" dirty="0"/>
          </a:p>
          <a:p>
            <a:pPr marL="285750" indent="-285750">
              <a:buFont typeface="Arial" panose="020B0604020202020204" pitchFamily="34" charset="0"/>
              <a:buChar char="•"/>
            </a:pPr>
            <a:r>
              <a:rPr lang="en-US" sz="2000" b="1" i="1" dirty="0"/>
              <a:t>Integrated Assessment of Fisheries</a:t>
            </a:r>
          </a:p>
          <a:p>
            <a:r>
              <a:rPr lang="en-US" sz="2000" dirty="0"/>
              <a:t>- how fish populations react to pressures from fishing</a:t>
            </a:r>
            <a:endParaRPr lang="en-GB" sz="2000" dirty="0"/>
          </a:p>
          <a:p>
            <a:pPr>
              <a:buClr>
                <a:srgbClr val="00589E"/>
              </a:buClr>
            </a:pPr>
            <a:endParaRPr lang="en-GB" sz="2000" b="1" i="1" dirty="0"/>
          </a:p>
          <a:p>
            <a:endParaRPr lang="en-US" sz="1000" dirty="0"/>
          </a:p>
          <a:p>
            <a:pPr marL="285750" indent="-285750">
              <a:buFont typeface="Arial" panose="020B0604020202020204" pitchFamily="34" charset="0"/>
              <a:buChar char="•"/>
            </a:pPr>
            <a:r>
              <a:rPr lang="en-US" sz="2000" b="1" i="1" dirty="0"/>
              <a:t>Equitable Governance of Common Goods</a:t>
            </a:r>
          </a:p>
          <a:p>
            <a:r>
              <a:rPr lang="en-US" sz="2000" dirty="0"/>
              <a:t>help avoid “tragedy of the commons” by improving</a:t>
            </a:r>
          </a:p>
          <a:p>
            <a:r>
              <a:rPr lang="en-US" sz="2000" dirty="0"/>
              <a:t>the regulation of open resources</a:t>
            </a:r>
            <a:endParaRPr lang="LID4096" sz="2000" dirty="0"/>
          </a:p>
          <a:p>
            <a:endParaRPr lang="LID4096" sz="2000" dirty="0"/>
          </a:p>
        </p:txBody>
      </p:sp>
      <p:pic>
        <p:nvPicPr>
          <p:cNvPr id="13" name="Picture 12" descr="A small boat in a large body of water&#10;&#10;Description generated with very high confidence">
            <a:extLst>
              <a:ext uri="{FF2B5EF4-FFF2-40B4-BE49-F238E27FC236}">
                <a16:creationId xmlns:a16="http://schemas.microsoft.com/office/drawing/2014/main" id="{96C73558-E7B4-448D-AA77-B2753442E208}"/>
              </a:ext>
            </a:extLst>
          </p:cNvPr>
          <p:cNvPicPr>
            <a:picLocks noChangeAspect="1"/>
          </p:cNvPicPr>
          <p:nvPr/>
        </p:nvPicPr>
        <p:blipFill rotWithShape="1">
          <a:blip r:embed="rId3"/>
          <a:srcRect t="10415"/>
          <a:stretch/>
        </p:blipFill>
        <p:spPr>
          <a:xfrm>
            <a:off x="6716049" y="3153746"/>
            <a:ext cx="5012531" cy="1455576"/>
          </a:xfrm>
          <a:prstGeom prst="rect">
            <a:avLst/>
          </a:prstGeom>
        </p:spPr>
      </p:pic>
    </p:spTree>
    <p:extLst>
      <p:ext uri="{BB962C8B-B14F-4D97-AF65-F5344CB8AC3E}">
        <p14:creationId xmlns:p14="http://schemas.microsoft.com/office/powerpoint/2010/main" val="246439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70571"/>
          </a:xfrm>
        </p:spPr>
        <p:txBody>
          <a:bodyPr/>
          <a:lstStyle/>
          <a:p>
            <a:r>
              <a:rPr lang="en-US" dirty="0"/>
              <a:t>Science to policy: Impact</a:t>
            </a:r>
          </a:p>
        </p:txBody>
      </p:sp>
      <p:sp>
        <p:nvSpPr>
          <p:cNvPr id="5" name="Content Placeholder 4">
            <a:extLst>
              <a:ext uri="{FF2B5EF4-FFF2-40B4-BE49-F238E27FC236}">
                <a16:creationId xmlns:a16="http://schemas.microsoft.com/office/drawing/2014/main" id="{BBCBFB1E-2D51-4228-B24F-4E698A719038}"/>
              </a:ext>
            </a:extLst>
          </p:cNvPr>
          <p:cNvSpPr>
            <a:spLocks noGrp="1"/>
          </p:cNvSpPr>
          <p:nvPr>
            <p:ph sz="half" idx="1"/>
          </p:nvPr>
        </p:nvSpPr>
        <p:spPr>
          <a:xfrm>
            <a:off x="362712" y="1371600"/>
            <a:ext cx="10991088" cy="4741355"/>
          </a:xfrm>
        </p:spPr>
        <p:txBody>
          <a:bodyPr/>
          <a:lstStyle/>
          <a:p>
            <a:pPr marL="342900" indent="-342900">
              <a:buClr>
                <a:srgbClr val="00589E"/>
              </a:buClr>
              <a:buFont typeface="Arial" charset="0"/>
              <a:buChar char="•"/>
            </a:pPr>
            <a:r>
              <a:rPr lang="en-US" sz="2000" dirty="0"/>
              <a:t>IIASA research in Brazil shows compromise between agriculture and the environment and underpinned Brazil’s Nationally Determined Contribution (NDC) under the Paris Agreement, to reduce emissions by 43% by 2030</a:t>
            </a:r>
          </a:p>
          <a:p>
            <a:pPr marL="342900" indent="-342900">
              <a:buClr>
                <a:srgbClr val="00589E"/>
              </a:buClr>
              <a:buFont typeface="Arial" charset="0"/>
              <a:buChar char="•"/>
            </a:pPr>
            <a:endParaRPr lang="en-US" sz="2000" dirty="0"/>
          </a:p>
          <a:p>
            <a:pPr marL="342900" indent="-342900">
              <a:buClr>
                <a:srgbClr val="00589E"/>
              </a:buClr>
              <a:buFont typeface="Arial" charset="0"/>
              <a:buChar char="•"/>
            </a:pPr>
            <a:r>
              <a:rPr lang="en-US" sz="2000" dirty="0"/>
              <a:t>IIASA researchers led the development of new guidance for EU member states estimating greenhouse gas emissions and removals from forests for 2021-2030.</a:t>
            </a:r>
          </a:p>
          <a:p>
            <a:pPr marL="342900" indent="-342900">
              <a:buClr>
                <a:srgbClr val="00589E"/>
              </a:buClr>
              <a:buFont typeface="Arial" charset="0"/>
              <a:buChar char="•"/>
            </a:pPr>
            <a:endParaRPr lang="en-US" sz="2000" dirty="0"/>
          </a:p>
          <a:p>
            <a:pPr marL="342900" indent="-342900">
              <a:buClr>
                <a:srgbClr val="00589E"/>
              </a:buClr>
              <a:buFont typeface="Arial" panose="020B0604020202020204" pitchFamily="34" charset="0"/>
              <a:buChar char="•"/>
            </a:pPr>
            <a:r>
              <a:rPr lang="en-US" sz="2000" dirty="0"/>
              <a:t>IIASA research was used in the preparation of two major UN-linked reports – The World in 2050 (TWI2050) and the Intergovernmental Panel on Climate Change Special Report on Global Warming of 1.5°C.</a:t>
            </a:r>
          </a:p>
          <a:p>
            <a:endParaRPr lang="en-US" dirty="0"/>
          </a:p>
        </p:txBody>
      </p:sp>
    </p:spTree>
    <p:extLst>
      <p:ext uri="{BB962C8B-B14F-4D97-AF65-F5344CB8AC3E}">
        <p14:creationId xmlns:p14="http://schemas.microsoft.com/office/powerpoint/2010/main" val="81743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51910"/>
          </a:xfrm>
        </p:spPr>
        <p:txBody>
          <a:bodyPr/>
          <a:lstStyle/>
          <a:p>
            <a:r>
              <a:rPr lang="en-US" dirty="0"/>
              <a:t>Scientific Output</a:t>
            </a:r>
          </a:p>
        </p:txBody>
      </p:sp>
      <p:pic>
        <p:nvPicPr>
          <p:cNvPr id="5" name="Picture 4">
            <a:extLst>
              <a:ext uri="{FF2B5EF4-FFF2-40B4-BE49-F238E27FC236}">
                <a16:creationId xmlns:a16="http://schemas.microsoft.com/office/drawing/2014/main" id="{2CBB4D93-E402-4225-9B45-20DFC1D1A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47" y="1156997"/>
            <a:ext cx="7305067" cy="3024974"/>
          </a:xfrm>
          <a:prstGeom prst="rect">
            <a:avLst/>
          </a:prstGeom>
        </p:spPr>
      </p:pic>
      <p:pic>
        <p:nvPicPr>
          <p:cNvPr id="6" name="Picture 5" descr="A screenshot of a cell phone&#10;&#10;Description generated with high confidence">
            <a:extLst>
              <a:ext uri="{FF2B5EF4-FFF2-40B4-BE49-F238E27FC236}">
                <a16:creationId xmlns:a16="http://schemas.microsoft.com/office/drawing/2014/main" id="{E08E2080-339F-45C9-8560-B4F79CCE4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068" y="4267198"/>
            <a:ext cx="5273542" cy="2463901"/>
          </a:xfrm>
          <a:prstGeom prst="rect">
            <a:avLst/>
          </a:prstGeom>
        </p:spPr>
      </p:pic>
      <p:pic>
        <p:nvPicPr>
          <p:cNvPr id="8" name="Picture 7" descr="A picture containing text&#10;&#10;Description generated with high confidence">
            <a:extLst>
              <a:ext uri="{FF2B5EF4-FFF2-40B4-BE49-F238E27FC236}">
                <a16:creationId xmlns:a16="http://schemas.microsoft.com/office/drawing/2014/main" id="{B644E7E3-0041-4084-B7DF-115BA83E1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5328" y="4267198"/>
            <a:ext cx="3416825" cy="2236787"/>
          </a:xfrm>
          <a:prstGeom prst="rect">
            <a:avLst/>
          </a:prstGeom>
        </p:spPr>
      </p:pic>
    </p:spTree>
    <p:extLst>
      <p:ext uri="{BB962C8B-B14F-4D97-AF65-F5344CB8AC3E}">
        <p14:creationId xmlns:p14="http://schemas.microsoft.com/office/powerpoint/2010/main" val="87080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BBCBFB1E-2D51-4228-B24F-4E698A719038}"/>
              </a:ext>
            </a:extLst>
          </p:cNvPr>
          <p:cNvSpPr>
            <a:spLocks noGrp="1"/>
          </p:cNvSpPr>
          <p:nvPr>
            <p:ph sz="half" idx="1"/>
          </p:nvPr>
        </p:nvSpPr>
        <p:spPr/>
        <p:txBody>
          <a:bodyPr/>
          <a:lstStyle/>
          <a:p>
            <a:r>
              <a:rPr lang="en-US" sz="2000" dirty="0"/>
              <a:t>For further information about IIASA:</a:t>
            </a:r>
          </a:p>
          <a:p>
            <a:r>
              <a:rPr lang="en-US" sz="2000" b="1" dirty="0" err="1">
                <a:solidFill>
                  <a:srgbClr val="00589E"/>
                </a:solidFill>
              </a:rPr>
              <a:t>www.iiasa.ac.at</a:t>
            </a:r>
            <a:r>
              <a:rPr lang="en-US" sz="2000" dirty="0">
                <a:solidFill>
                  <a:srgbClr val="00589E"/>
                </a:solidFill>
              </a:rPr>
              <a:t> </a:t>
            </a:r>
            <a:r>
              <a:rPr lang="en-US" sz="2000" dirty="0"/>
              <a:t>or </a:t>
            </a:r>
            <a:r>
              <a:rPr lang="en-US" sz="2000" b="1" dirty="0" err="1">
                <a:solidFill>
                  <a:srgbClr val="00589E"/>
                </a:solidFill>
              </a:rPr>
              <a:t>info@iiasa.ac.at</a:t>
            </a:r>
            <a:endParaRPr lang="en-US" sz="2000" b="1" dirty="0">
              <a:solidFill>
                <a:srgbClr val="00589E"/>
              </a:solidFill>
            </a:endParaRPr>
          </a:p>
          <a:p>
            <a:endParaRPr lang="en-US" sz="2000" dirty="0"/>
          </a:p>
          <a:p>
            <a:r>
              <a:rPr lang="en-US" sz="2000" dirty="0"/>
              <a:t>Subscribe </a:t>
            </a:r>
            <a:r>
              <a:rPr lang="en-US" sz="2000"/>
              <a:t>to IIASA </a:t>
            </a:r>
            <a:r>
              <a:rPr lang="en-US" sz="2000" dirty="0"/>
              <a:t>publications:</a:t>
            </a:r>
          </a:p>
          <a:p>
            <a:r>
              <a:rPr lang="en-US" sz="2000" b="1" dirty="0">
                <a:solidFill>
                  <a:srgbClr val="00589E"/>
                </a:solidFill>
              </a:rPr>
              <a:t>www.iiasa.ac.at/subscribe</a:t>
            </a:r>
          </a:p>
          <a:p>
            <a:endParaRPr lang="en-US" dirty="0"/>
          </a:p>
        </p:txBody>
      </p:sp>
    </p:spTree>
    <p:extLst>
      <p:ext uri="{BB962C8B-B14F-4D97-AF65-F5344CB8AC3E}">
        <p14:creationId xmlns:p14="http://schemas.microsoft.com/office/powerpoint/2010/main" val="50857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p:txBody>
          <a:bodyPr/>
          <a:lstStyle/>
          <a:p>
            <a:r>
              <a:rPr lang="en-US" dirty="0">
                <a:solidFill>
                  <a:srgbClr val="00589E"/>
                </a:solidFill>
              </a:rPr>
              <a:t>Global challenges</a:t>
            </a:r>
          </a:p>
        </p:txBody>
      </p:sp>
      <p:sp>
        <p:nvSpPr>
          <p:cNvPr id="5" name="Content Placeholder 4">
            <a:extLst>
              <a:ext uri="{FF2B5EF4-FFF2-40B4-BE49-F238E27FC236}">
                <a16:creationId xmlns:a16="http://schemas.microsoft.com/office/drawing/2014/main" id="{BBCBFB1E-2D51-4228-B24F-4E698A719038}"/>
              </a:ext>
            </a:extLst>
          </p:cNvPr>
          <p:cNvSpPr>
            <a:spLocks noGrp="1"/>
          </p:cNvSpPr>
          <p:nvPr>
            <p:ph sz="quarter" idx="17"/>
          </p:nvPr>
        </p:nvSpPr>
        <p:spPr/>
        <p:txBody>
          <a:bodyPr>
            <a:normAutofit/>
          </a:bodyPr>
          <a:lstStyle/>
          <a:p>
            <a:pPr marL="285750" indent="-285750">
              <a:buClr>
                <a:srgbClr val="00579C"/>
              </a:buClr>
              <a:buFont typeface="Arial" charset="0"/>
              <a:buChar char="•"/>
            </a:pPr>
            <a:r>
              <a:rPr lang="en-US" sz="2400" kern="0" dirty="0"/>
              <a:t>By 2030, the world’s </a:t>
            </a:r>
            <a:r>
              <a:rPr lang="en-US" sz="2400" b="1" kern="0" dirty="0"/>
              <a:t>population</a:t>
            </a:r>
            <a:r>
              <a:rPr lang="en-US" sz="2400" kern="0" dirty="0"/>
              <a:t> will increase by one billion</a:t>
            </a:r>
          </a:p>
          <a:p>
            <a:pPr marL="285750" indent="-285750">
              <a:buClr>
                <a:srgbClr val="00579C"/>
              </a:buClr>
              <a:buFont typeface="Arial" charset="0"/>
              <a:buChar char="•"/>
            </a:pPr>
            <a:r>
              <a:rPr lang="en-US" sz="2400" dirty="0">
                <a:sym typeface="Trade Gothic LT Std" charset="0"/>
              </a:rPr>
              <a:t>2.5 billion people are without </a:t>
            </a:r>
            <a:r>
              <a:rPr lang="en-US" sz="2400" b="1" dirty="0">
                <a:sym typeface="Trade Gothic LT Std" charset="0"/>
              </a:rPr>
              <a:t>access to modern energy </a:t>
            </a:r>
          </a:p>
          <a:p>
            <a:pPr marL="285750" indent="-285750">
              <a:buClr>
                <a:srgbClr val="00579C"/>
              </a:buClr>
              <a:buFont typeface="Arial" charset="0"/>
              <a:buChar char="•"/>
            </a:pPr>
            <a:r>
              <a:rPr lang="en-US" sz="2400" b="1" dirty="0"/>
              <a:t>Global temperature change </a:t>
            </a:r>
            <a:r>
              <a:rPr lang="en-US" sz="2400" dirty="0"/>
              <a:t>is likely to exceed 1.5°C by the end of the century</a:t>
            </a:r>
          </a:p>
          <a:p>
            <a:pPr marL="285750" indent="-285750">
              <a:buClr>
                <a:srgbClr val="00579C"/>
              </a:buClr>
              <a:buFont typeface="Arial" charset="0"/>
              <a:buChar char="•"/>
            </a:pPr>
            <a:r>
              <a:rPr lang="en-US" sz="2400" dirty="0">
                <a:sym typeface="Trade Gothic LT Std" charset="0"/>
              </a:rPr>
              <a:t>783 million people have inadequate </a:t>
            </a:r>
            <a:r>
              <a:rPr lang="en-US" sz="2400" b="1" dirty="0">
                <a:sym typeface="Trade Gothic LT Std" charset="0"/>
              </a:rPr>
              <a:t>access to safe freshwater</a:t>
            </a:r>
            <a:endParaRPr lang="en-US" sz="2400" dirty="0">
              <a:sym typeface="Trade Gothic LT Std" charset="0"/>
            </a:endParaRPr>
          </a:p>
          <a:p>
            <a:pPr marL="285750" indent="-285750">
              <a:buClr>
                <a:srgbClr val="00579C"/>
              </a:buClr>
              <a:buFont typeface="Arial" charset="0"/>
              <a:buChar char="•"/>
            </a:pPr>
            <a:r>
              <a:rPr lang="en-US" sz="2400" dirty="0"/>
              <a:t>835 million people are still living in extreme </a:t>
            </a:r>
            <a:r>
              <a:rPr lang="en-US" sz="2400" b="1" dirty="0"/>
              <a:t>poverty</a:t>
            </a:r>
          </a:p>
          <a:p>
            <a:pPr marL="285750" indent="-285750">
              <a:buClr>
                <a:srgbClr val="00579C"/>
              </a:buClr>
              <a:buFont typeface="Arial" charset="0"/>
              <a:buChar char="•"/>
            </a:pPr>
            <a:endParaRPr lang="en-US" sz="2400" b="1" dirty="0"/>
          </a:p>
          <a:p>
            <a:pPr>
              <a:buClr>
                <a:srgbClr val="00579C"/>
              </a:buClr>
            </a:pPr>
            <a:r>
              <a:rPr lang="en-US" sz="2400" b="1" dirty="0"/>
              <a:t>     IIASA’s mission </a:t>
            </a:r>
            <a:r>
              <a:rPr lang="en-US" sz="2400" b="1" dirty="0">
                <a:sym typeface="Wingdings" panose="05000000000000000000" pitchFamily="2" charset="2"/>
              </a:rPr>
              <a:t></a:t>
            </a:r>
            <a:endParaRPr lang="en-US" sz="2400" dirty="0"/>
          </a:p>
        </p:txBody>
      </p:sp>
      <p:pic>
        <p:nvPicPr>
          <p:cNvPr id="2" name="Picture 1">
            <a:extLst>
              <a:ext uri="{FF2B5EF4-FFF2-40B4-BE49-F238E27FC236}">
                <a16:creationId xmlns:a16="http://schemas.microsoft.com/office/drawing/2014/main" id="{7E729419-3F86-4B5A-BD51-3E5147C0E579}"/>
              </a:ext>
            </a:extLst>
          </p:cNvPr>
          <p:cNvPicPr>
            <a:picLocks noChangeAspect="1"/>
          </p:cNvPicPr>
          <p:nvPr/>
        </p:nvPicPr>
        <p:blipFill>
          <a:blip r:embed="rId3"/>
          <a:stretch>
            <a:fillRect/>
          </a:stretch>
        </p:blipFill>
        <p:spPr>
          <a:xfrm>
            <a:off x="4558961" y="4020467"/>
            <a:ext cx="6301036" cy="2133090"/>
          </a:xfrm>
          <a:prstGeom prst="rect">
            <a:avLst/>
          </a:prstGeom>
        </p:spPr>
      </p:pic>
    </p:spTree>
    <p:extLst>
      <p:ext uri="{BB962C8B-B14F-4D97-AF65-F5344CB8AC3E}">
        <p14:creationId xmlns:p14="http://schemas.microsoft.com/office/powerpoint/2010/main" val="20825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p:txBody>
          <a:bodyPr/>
          <a:lstStyle/>
          <a:p>
            <a:r>
              <a:rPr lang="en-US" dirty="0">
                <a:solidFill>
                  <a:srgbClr val="00589E"/>
                </a:solidFill>
              </a:rPr>
              <a:t>IIASA Research and Funding</a:t>
            </a:r>
          </a:p>
        </p:txBody>
      </p:sp>
      <p:sp>
        <p:nvSpPr>
          <p:cNvPr id="5" name="Content Placeholder 4">
            <a:extLst>
              <a:ext uri="{FF2B5EF4-FFF2-40B4-BE49-F238E27FC236}">
                <a16:creationId xmlns:a16="http://schemas.microsoft.com/office/drawing/2014/main" id="{BBCBFB1E-2D51-4228-B24F-4E698A719038}"/>
              </a:ext>
            </a:extLst>
          </p:cNvPr>
          <p:cNvSpPr>
            <a:spLocks noGrp="1"/>
          </p:cNvSpPr>
          <p:nvPr>
            <p:ph sz="quarter" idx="18"/>
          </p:nvPr>
        </p:nvSpPr>
        <p:spPr>
          <a:xfrm>
            <a:off x="362713" y="1129005"/>
            <a:ext cx="11599132" cy="4855206"/>
          </a:xfrm>
        </p:spPr>
        <p:txBody>
          <a:bodyPr>
            <a:normAutofit/>
          </a:bodyPr>
          <a:lstStyle/>
          <a:p>
            <a:pPr marL="285750" indent="-285750">
              <a:buClr>
                <a:srgbClr val="00579C"/>
              </a:buClr>
              <a:buFont typeface="Arial" charset="0"/>
              <a:buChar char="•"/>
            </a:pPr>
            <a:r>
              <a:rPr lang="en-US" sz="2200" dirty="0"/>
              <a:t>Annual income in 2017 €21 million, 58% was from IIASA National Member Organizations</a:t>
            </a:r>
          </a:p>
          <a:p>
            <a:pPr marL="0" indent="0">
              <a:buClr>
                <a:srgbClr val="00579C"/>
              </a:buClr>
              <a:buNone/>
            </a:pPr>
            <a:endParaRPr lang="en-US" sz="2400" b="1" dirty="0"/>
          </a:p>
        </p:txBody>
      </p:sp>
      <p:pic>
        <p:nvPicPr>
          <p:cNvPr id="6" name="Picture 5" descr="A close up of a map&#10;&#10;Description generated with high confidence">
            <a:extLst>
              <a:ext uri="{FF2B5EF4-FFF2-40B4-BE49-F238E27FC236}">
                <a16:creationId xmlns:a16="http://schemas.microsoft.com/office/drawing/2014/main" id="{B42B797C-98AC-4747-9EE0-6BD8D3358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218" y="1951984"/>
            <a:ext cx="7738106" cy="4697032"/>
          </a:xfrm>
          <a:prstGeom prst="rect">
            <a:avLst/>
          </a:prstGeom>
          <a:ln>
            <a:noFill/>
          </a:ln>
        </p:spPr>
      </p:pic>
    </p:spTree>
    <p:extLst>
      <p:ext uri="{BB962C8B-B14F-4D97-AF65-F5344CB8AC3E}">
        <p14:creationId xmlns:p14="http://schemas.microsoft.com/office/powerpoint/2010/main" val="134013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51910"/>
          </a:xfrm>
        </p:spPr>
        <p:txBody>
          <a:bodyPr/>
          <a:lstStyle/>
          <a:p>
            <a:r>
              <a:rPr lang="en-US" dirty="0"/>
              <a:t>IIASA’s Nine Programs</a:t>
            </a:r>
          </a:p>
        </p:txBody>
      </p:sp>
      <p:sp>
        <p:nvSpPr>
          <p:cNvPr id="5" name="Content Placeholder 4">
            <a:extLst>
              <a:ext uri="{FF2B5EF4-FFF2-40B4-BE49-F238E27FC236}">
                <a16:creationId xmlns:a16="http://schemas.microsoft.com/office/drawing/2014/main" id="{BBCBFB1E-2D51-4228-B24F-4E698A719038}"/>
              </a:ext>
            </a:extLst>
          </p:cNvPr>
          <p:cNvSpPr>
            <a:spLocks noGrp="1"/>
          </p:cNvSpPr>
          <p:nvPr>
            <p:ph sz="half" idx="1"/>
          </p:nvPr>
        </p:nvSpPr>
        <p:spPr>
          <a:xfrm>
            <a:off x="362712" y="1539551"/>
            <a:ext cx="5891784" cy="4674982"/>
          </a:xfrm>
        </p:spPr>
        <p:txBody>
          <a:bodyPr>
            <a:noAutofit/>
          </a:bodyPr>
          <a:lstStyle/>
          <a:p>
            <a:pPr marL="171450" indent="-171450">
              <a:buFont typeface="Arial" panose="020B0604020202020204" pitchFamily="34" charset="0"/>
              <a:buChar char="•"/>
            </a:pPr>
            <a:r>
              <a:rPr lang="en-US" sz="1800" b="0" dirty="0">
                <a:solidFill>
                  <a:schemeClr val="tx1"/>
                </a:solidFill>
              </a:rPr>
              <a:t>Developing methods and models and</a:t>
            </a:r>
          </a:p>
          <a:p>
            <a:r>
              <a:rPr lang="en-US" sz="1800" b="0" dirty="0">
                <a:solidFill>
                  <a:schemeClr val="tx1"/>
                </a:solidFill>
              </a:rPr>
              <a:t>Applying them in different projects</a:t>
            </a:r>
            <a:br>
              <a:rPr lang="en-US" sz="1000" b="0" dirty="0">
                <a:solidFill>
                  <a:schemeClr val="tx1"/>
                </a:solidFill>
              </a:rPr>
            </a:br>
            <a:endParaRPr lang="en-US" sz="1000" b="0" dirty="0">
              <a:solidFill>
                <a:schemeClr val="tx1"/>
              </a:solidFill>
            </a:endParaRPr>
          </a:p>
          <a:p>
            <a:br>
              <a:rPr lang="en-US" sz="1000" b="0" dirty="0">
                <a:solidFill>
                  <a:schemeClr val="tx1"/>
                </a:solidFill>
              </a:rPr>
            </a:br>
            <a:endParaRPr lang="en-US" sz="1000" dirty="0">
              <a:solidFill>
                <a:schemeClr val="tx1"/>
              </a:solidFill>
            </a:endParaRPr>
          </a:p>
        </p:txBody>
      </p:sp>
      <p:pic>
        <p:nvPicPr>
          <p:cNvPr id="7" name="Content Placeholder 6">
            <a:extLst>
              <a:ext uri="{FF2B5EF4-FFF2-40B4-BE49-F238E27FC236}">
                <a16:creationId xmlns:a16="http://schemas.microsoft.com/office/drawing/2014/main" id="{6B5AF750-C9CE-40CF-8366-7CBBB598DA84}"/>
              </a:ext>
            </a:extLst>
          </p:cNvPr>
          <p:cNvPicPr>
            <a:picLocks noGrp="1" noChangeAspect="1"/>
          </p:cNvPicPr>
          <p:nvPr>
            <p:ph sz="half" idx="13"/>
          </p:nvPr>
        </p:nvPicPr>
        <p:blipFill>
          <a:blip r:embed="rId3"/>
          <a:stretch>
            <a:fillRect/>
          </a:stretch>
        </p:blipFill>
        <p:spPr>
          <a:xfrm>
            <a:off x="6141613" y="1017037"/>
            <a:ext cx="5687675" cy="5581592"/>
          </a:xfrm>
          <a:prstGeom prst="rect">
            <a:avLst/>
          </a:prstGeom>
        </p:spPr>
      </p:pic>
      <p:sp>
        <p:nvSpPr>
          <p:cNvPr id="10" name="Content Placeholder 4">
            <a:extLst>
              <a:ext uri="{FF2B5EF4-FFF2-40B4-BE49-F238E27FC236}">
                <a16:creationId xmlns:a16="http://schemas.microsoft.com/office/drawing/2014/main" id="{FD988F1B-53EE-46C1-9A29-DB61D1BB247A}"/>
              </a:ext>
            </a:extLst>
          </p:cNvPr>
          <p:cNvSpPr txBox="1">
            <a:spLocks/>
          </p:cNvSpPr>
          <p:nvPr/>
        </p:nvSpPr>
        <p:spPr>
          <a:xfrm>
            <a:off x="727788" y="2612226"/>
            <a:ext cx="5526708" cy="412482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579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00579C"/>
                </a:solidFill>
              </a:rPr>
              <a:t>Large-scale initiatives:</a:t>
            </a:r>
          </a:p>
          <a:p>
            <a:pPr marL="171450" indent="-171450">
              <a:buFont typeface="Arial" panose="020B0604020202020204" pitchFamily="34" charset="0"/>
              <a:buChar char="•"/>
            </a:pPr>
            <a:r>
              <a:rPr lang="en-US" sz="1800" dirty="0"/>
              <a:t>The World in 2050 (TWI2050)</a:t>
            </a:r>
          </a:p>
          <a:p>
            <a:pPr marL="171450" indent="-171450">
              <a:buFont typeface="Arial" panose="020B0604020202020204" pitchFamily="34" charset="0"/>
              <a:buChar char="•"/>
            </a:pPr>
            <a:r>
              <a:rPr lang="en-US" sz="1800" dirty="0"/>
              <a:t>Integrated Solutions for Water, Energy, and Land (ISWEL)</a:t>
            </a:r>
            <a:br>
              <a:rPr lang="en-US" sz="1000" dirty="0"/>
            </a:br>
            <a:endParaRPr lang="en-US" sz="1000" dirty="0"/>
          </a:p>
          <a:p>
            <a:r>
              <a:rPr lang="en-US" sz="1800" b="1" dirty="0">
                <a:solidFill>
                  <a:srgbClr val="00579C"/>
                </a:solidFill>
              </a:rPr>
              <a:t>Futures initiatives:</a:t>
            </a:r>
          </a:p>
          <a:p>
            <a:pPr marL="171450" indent="-171450">
              <a:buFont typeface="Arial" panose="020B0604020202020204" pitchFamily="34" charset="0"/>
              <a:buChar char="•"/>
            </a:pPr>
            <a:r>
              <a:rPr lang="en-US" sz="1800" dirty="0"/>
              <a:t>Arctic Futures Initiative</a:t>
            </a:r>
          </a:p>
          <a:p>
            <a:pPr marL="171450" indent="-171450">
              <a:buFont typeface="Arial" panose="020B0604020202020204" pitchFamily="34" charset="0"/>
              <a:buChar char="•"/>
            </a:pPr>
            <a:r>
              <a:rPr lang="en-US" sz="1800" dirty="0"/>
              <a:t>Eurasian Economic Integration </a:t>
            </a:r>
          </a:p>
          <a:p>
            <a:pPr marL="171450" indent="-171450">
              <a:buFont typeface="Arial" panose="020B0604020202020204" pitchFamily="34" charset="0"/>
              <a:buChar char="•"/>
            </a:pPr>
            <a:r>
              <a:rPr lang="en-US" sz="1800" dirty="0"/>
              <a:t>Tropical Futures Initiative </a:t>
            </a:r>
          </a:p>
          <a:p>
            <a:pPr marL="171450" indent="-171450">
              <a:buFont typeface="Arial" panose="020B0604020202020204" pitchFamily="34" charset="0"/>
              <a:buChar char="•"/>
            </a:pPr>
            <a:r>
              <a:rPr lang="en-US" sz="1800" dirty="0"/>
              <a:t>Water Futures and Solutions</a:t>
            </a:r>
            <a:br>
              <a:rPr lang="en-US" sz="1000" dirty="0"/>
            </a:br>
            <a:endParaRPr lang="en-US" sz="1000" dirty="0"/>
          </a:p>
        </p:txBody>
      </p:sp>
    </p:spTree>
    <p:extLst>
      <p:ext uri="{BB962C8B-B14F-4D97-AF65-F5344CB8AC3E}">
        <p14:creationId xmlns:p14="http://schemas.microsoft.com/office/powerpoint/2010/main" val="38560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Advanced Systems Analysis (ASA)</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4769347"/>
          </a:xfrm>
        </p:spPr>
        <p:txBody>
          <a:bodyPr>
            <a:normAutofit/>
          </a:bodyPr>
          <a:lstStyle/>
          <a:p>
            <a:pPr marL="285750" indent="-285750">
              <a:buFont typeface="Arial" panose="020B0604020202020204" pitchFamily="34" charset="0"/>
              <a:buChar char="•"/>
            </a:pPr>
            <a:r>
              <a:rPr lang="en-US" sz="2000" dirty="0"/>
              <a:t>develop, test, and make available new quantitative and qualitative methods</a:t>
            </a:r>
          </a:p>
          <a:p>
            <a:pPr marL="285750" indent="-285750">
              <a:buFont typeface="Arial" panose="020B0604020202020204" pitchFamily="34" charset="0"/>
              <a:buChar char="•"/>
            </a:pPr>
            <a:r>
              <a:rPr lang="en-US" sz="2000" dirty="0"/>
              <a:t>areas including mathematics, statistics, operations research, and management science </a:t>
            </a:r>
          </a:p>
          <a:p>
            <a:pPr marL="285750" indent="-285750">
              <a:buFont typeface="Arial" panose="020B0604020202020204" pitchFamily="34" charset="0"/>
              <a:buChar char="•"/>
            </a:pPr>
            <a:r>
              <a:rPr lang="en-US" sz="2000" dirty="0"/>
              <a:t>policy analysis of study of complex socio-environmental systems</a:t>
            </a:r>
            <a:endParaRPr lang="LID4096" sz="2000" dirty="0"/>
          </a:p>
        </p:txBody>
      </p:sp>
      <p:pic>
        <p:nvPicPr>
          <p:cNvPr id="9" name="Content Placeholder 8">
            <a:extLst>
              <a:ext uri="{FF2B5EF4-FFF2-40B4-BE49-F238E27FC236}">
                <a16:creationId xmlns:a16="http://schemas.microsoft.com/office/drawing/2014/main" id="{043F29EC-4623-402D-B03B-AF29ACF0F9A4}"/>
              </a:ext>
            </a:extLst>
          </p:cNvPr>
          <p:cNvPicPr>
            <a:picLocks noGrp="1" noChangeAspect="1"/>
          </p:cNvPicPr>
          <p:nvPr>
            <p:ph sz="half" idx="13"/>
          </p:nvPr>
        </p:nvPicPr>
        <p:blipFill>
          <a:blip r:embed="rId3"/>
          <a:stretch>
            <a:fillRect/>
          </a:stretch>
        </p:blipFill>
        <p:spPr>
          <a:xfrm>
            <a:off x="2176650" y="2920482"/>
            <a:ext cx="7838699" cy="3693689"/>
          </a:xfrm>
          <a:prstGeom prst="rect">
            <a:avLst/>
          </a:prstGeom>
        </p:spPr>
      </p:pic>
    </p:spTree>
    <p:extLst>
      <p:ext uri="{BB962C8B-B14F-4D97-AF65-F5344CB8AC3E}">
        <p14:creationId xmlns:p14="http://schemas.microsoft.com/office/powerpoint/2010/main" val="352673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Advanced Systems Analysis (ASA): Examples</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5075853"/>
          </a:xfrm>
        </p:spPr>
        <p:txBody>
          <a:bodyPr>
            <a:normAutofit fontScale="92500" lnSpcReduction="10000"/>
          </a:bodyPr>
          <a:lstStyle/>
          <a:p>
            <a:pPr marL="285750" indent="-285750">
              <a:buFont typeface="Arial" panose="020B0604020202020204" pitchFamily="34" charset="0"/>
              <a:buChar char="•"/>
            </a:pPr>
            <a:r>
              <a:rPr lang="en-US" sz="2000" b="1" i="1" dirty="0"/>
              <a:t>Systematic Risk and Network Dynamics</a:t>
            </a:r>
          </a:p>
          <a:p>
            <a:r>
              <a:rPr lang="en-US" sz="2000" dirty="0"/>
              <a:t>how different types of systems, from financial to ecological and beyond,</a:t>
            </a:r>
          </a:p>
          <a:p>
            <a:r>
              <a:rPr lang="en-US" sz="2000" dirty="0"/>
              <a:t>are at risk of cascades of failures.</a:t>
            </a:r>
          </a:p>
          <a:p>
            <a:endParaRPr lang="en-US" sz="1000" dirty="0"/>
          </a:p>
          <a:p>
            <a:pPr marL="285750" indent="-285750">
              <a:buFont typeface="Arial" panose="020B0604020202020204" pitchFamily="34" charset="0"/>
              <a:buChar char="•"/>
            </a:pPr>
            <a:r>
              <a:rPr lang="en-US" sz="2000" b="1" i="1" dirty="0"/>
              <a:t>Dynamic Vegetation Models: The next generation</a:t>
            </a:r>
          </a:p>
          <a:p>
            <a:r>
              <a:rPr lang="en-US" sz="2000" dirty="0"/>
              <a:t>centered on adaptation and optimization principles rooted in natural selection</a:t>
            </a:r>
          </a:p>
          <a:p>
            <a:r>
              <a:rPr lang="en-US" sz="2000" dirty="0"/>
              <a:t>to account for uncertainty</a:t>
            </a:r>
          </a:p>
          <a:p>
            <a:endParaRPr lang="en-US" sz="1000" dirty="0"/>
          </a:p>
          <a:p>
            <a:pPr marL="285750" indent="-285750">
              <a:buFont typeface="Arial" panose="020B0604020202020204" pitchFamily="34" charset="0"/>
              <a:buChar char="•"/>
            </a:pPr>
            <a:r>
              <a:rPr lang="en-US" sz="2000" b="1" i="1" dirty="0"/>
              <a:t>Other projects</a:t>
            </a:r>
          </a:p>
          <a:p>
            <a:pPr marL="342900" indent="-342900">
              <a:buFontTx/>
              <a:buChar char="-"/>
            </a:pPr>
            <a:r>
              <a:rPr lang="en-US" sz="2000" dirty="0"/>
              <a:t>Economic Integration within a Wider European and Eurasian Space</a:t>
            </a:r>
          </a:p>
          <a:p>
            <a:pPr marL="342900" indent="-342900">
              <a:buFontTx/>
              <a:buChar char="-"/>
            </a:pPr>
            <a:r>
              <a:rPr lang="en-US" sz="2000" dirty="0"/>
              <a:t>Economic Migration, Capital flows, and Welfare</a:t>
            </a:r>
          </a:p>
          <a:p>
            <a:pPr marL="342900" indent="-342900">
              <a:buFontTx/>
              <a:buChar char="-"/>
            </a:pPr>
            <a:r>
              <a:rPr lang="en-US" sz="2000" dirty="0"/>
              <a:t>Simulation Games as New Methods for Understanding Stakeholder Interaction and Decision-Making in Complex Systems</a:t>
            </a:r>
          </a:p>
          <a:p>
            <a:pPr marL="342900" indent="-342900">
              <a:buFontTx/>
              <a:buChar char="-"/>
            </a:pPr>
            <a:endParaRPr lang="LID4096" sz="2000" dirty="0"/>
          </a:p>
          <a:p>
            <a:endParaRPr lang="LID4096" sz="2000" dirty="0"/>
          </a:p>
        </p:txBody>
      </p:sp>
      <p:pic>
        <p:nvPicPr>
          <p:cNvPr id="5" name="Content Placeholder 4">
            <a:extLst>
              <a:ext uri="{FF2B5EF4-FFF2-40B4-BE49-F238E27FC236}">
                <a16:creationId xmlns:a16="http://schemas.microsoft.com/office/drawing/2014/main" id="{CE7E00F6-6178-481C-AEA8-23C32A572007}"/>
              </a:ext>
            </a:extLst>
          </p:cNvPr>
          <p:cNvPicPr>
            <a:picLocks noGrp="1" noChangeAspect="1"/>
          </p:cNvPicPr>
          <p:nvPr>
            <p:ph sz="half" idx="13"/>
          </p:nvPr>
        </p:nvPicPr>
        <p:blipFill>
          <a:blip r:embed="rId3"/>
          <a:stretch>
            <a:fillRect/>
          </a:stretch>
        </p:blipFill>
        <p:spPr>
          <a:xfrm>
            <a:off x="9528250" y="1103828"/>
            <a:ext cx="1825550" cy="1961278"/>
          </a:xfrm>
          <a:prstGeom prst="rect">
            <a:avLst/>
          </a:prstGeom>
        </p:spPr>
      </p:pic>
      <p:pic>
        <p:nvPicPr>
          <p:cNvPr id="7" name="Picture 6">
            <a:extLst>
              <a:ext uri="{FF2B5EF4-FFF2-40B4-BE49-F238E27FC236}">
                <a16:creationId xmlns:a16="http://schemas.microsoft.com/office/drawing/2014/main" id="{FA8F3FF4-68B1-49D1-8AFA-5229582C84D7}"/>
              </a:ext>
            </a:extLst>
          </p:cNvPr>
          <p:cNvPicPr>
            <a:picLocks noChangeAspect="1"/>
          </p:cNvPicPr>
          <p:nvPr/>
        </p:nvPicPr>
        <p:blipFill>
          <a:blip r:embed="rId4"/>
          <a:stretch>
            <a:fillRect/>
          </a:stretch>
        </p:blipFill>
        <p:spPr>
          <a:xfrm>
            <a:off x="9481719" y="3189220"/>
            <a:ext cx="1881430" cy="2022361"/>
          </a:xfrm>
          <a:prstGeom prst="rect">
            <a:avLst/>
          </a:prstGeom>
        </p:spPr>
      </p:pic>
    </p:spTree>
    <p:extLst>
      <p:ext uri="{BB962C8B-B14F-4D97-AF65-F5344CB8AC3E}">
        <p14:creationId xmlns:p14="http://schemas.microsoft.com/office/powerpoint/2010/main" val="41961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Air Quality and Greenhouse Gases (Air)</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5075853"/>
          </a:xfrm>
        </p:spPr>
        <p:txBody>
          <a:bodyPr>
            <a:normAutofit/>
          </a:bodyPr>
          <a:lstStyle/>
          <a:p>
            <a:pPr marL="285750" indent="-285750">
              <a:buFont typeface="Arial" panose="020B0604020202020204" pitchFamily="34" charset="0"/>
              <a:buChar char="•"/>
            </a:pPr>
            <a:r>
              <a:rPr lang="en-US" sz="2000" b="1" i="1" dirty="0"/>
              <a:t>Mission</a:t>
            </a:r>
          </a:p>
          <a:p>
            <a:r>
              <a:rPr lang="en-US" sz="2000" dirty="0"/>
              <a:t>examines the linkages between air pollution controls, health and other development policy priorities</a:t>
            </a:r>
          </a:p>
          <a:p>
            <a:endParaRPr lang="en-US" sz="1000" dirty="0"/>
          </a:p>
          <a:p>
            <a:pPr marL="285750" indent="-285750">
              <a:buFont typeface="Arial" panose="020B0604020202020204" pitchFamily="34" charset="0"/>
              <a:buChar char="•"/>
            </a:pPr>
            <a:r>
              <a:rPr lang="en-US" sz="2000" b="1" i="1" dirty="0"/>
              <a:t>Developing GAINS Model with global coverage</a:t>
            </a:r>
          </a:p>
          <a:p>
            <a:r>
              <a:rPr lang="en-US" sz="2000" dirty="0"/>
              <a:t>Working with the World Bank and policymakers in Beijing (China), Delhi (India), Hanoi (Vietnam), etc. to tackle city-level pollution and other specific issues.</a:t>
            </a:r>
          </a:p>
          <a:p>
            <a:endParaRPr lang="en-US" sz="1000" dirty="0"/>
          </a:p>
          <a:p>
            <a:pPr marL="285750" indent="-285750">
              <a:buFont typeface="Arial" panose="020B0604020202020204" pitchFamily="34" charset="0"/>
              <a:buChar char="•"/>
            </a:pPr>
            <a:r>
              <a:rPr lang="en-US" sz="2000" b="1" i="1" dirty="0"/>
              <a:t>Informing EU policies</a:t>
            </a:r>
          </a:p>
          <a:p>
            <a:pPr marL="342900" indent="-342900">
              <a:buFontTx/>
              <a:buChar char="-"/>
            </a:pPr>
            <a:r>
              <a:rPr lang="en-US" sz="2000" dirty="0"/>
              <a:t>European Clean Air Policy</a:t>
            </a:r>
          </a:p>
          <a:p>
            <a:pPr marL="342900" indent="-342900">
              <a:buFontTx/>
              <a:buChar char="-"/>
            </a:pPr>
            <a:r>
              <a:rPr lang="en-US" sz="2000" dirty="0"/>
              <a:t>The EU Climate and Energy Strategy for 2030</a:t>
            </a:r>
            <a:endParaRPr lang="en-US" sz="2000" b="1" i="1" dirty="0"/>
          </a:p>
          <a:p>
            <a:pPr marL="342900" indent="-342900">
              <a:buFontTx/>
              <a:buChar char="-"/>
            </a:pPr>
            <a:endParaRPr lang="LID4096" sz="2000" dirty="0"/>
          </a:p>
          <a:p>
            <a:endParaRPr lang="LID4096" sz="2000" dirty="0"/>
          </a:p>
        </p:txBody>
      </p:sp>
      <p:pic>
        <p:nvPicPr>
          <p:cNvPr id="8" name="Picture 7" descr="A person wearing glasses&#10;&#10;Description generated with high confidence">
            <a:extLst>
              <a:ext uri="{FF2B5EF4-FFF2-40B4-BE49-F238E27FC236}">
                <a16:creationId xmlns:a16="http://schemas.microsoft.com/office/drawing/2014/main" id="{3F735465-2DA5-4A78-AE45-3848E1FF7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605" y="4795394"/>
            <a:ext cx="5185618" cy="1624067"/>
          </a:xfrm>
          <a:prstGeom prst="rect">
            <a:avLst/>
          </a:prstGeom>
        </p:spPr>
      </p:pic>
    </p:spTree>
    <p:extLst>
      <p:ext uri="{BB962C8B-B14F-4D97-AF65-F5344CB8AC3E}">
        <p14:creationId xmlns:p14="http://schemas.microsoft.com/office/powerpoint/2010/main" val="226664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Ecosystem Services and Management (ESM)</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5075853"/>
          </a:xfrm>
        </p:spPr>
        <p:txBody>
          <a:bodyPr>
            <a:normAutofit/>
          </a:bodyPr>
          <a:lstStyle/>
          <a:p>
            <a:pPr marL="285750" indent="-285750">
              <a:buFont typeface="Arial" panose="020B0604020202020204" pitchFamily="34" charset="0"/>
              <a:buChar char="•"/>
            </a:pPr>
            <a:r>
              <a:rPr lang="en-US" sz="2000" b="1" i="1" dirty="0"/>
              <a:t>Mission</a:t>
            </a:r>
          </a:p>
          <a:p>
            <a:r>
              <a:rPr lang="en-US" sz="2000" dirty="0"/>
              <a:t>to improve our understanding of ecosystems in today’s changing world</a:t>
            </a:r>
          </a:p>
          <a:p>
            <a:endParaRPr lang="en-US" sz="1000" dirty="0"/>
          </a:p>
          <a:p>
            <a:pPr marL="285750" indent="-285750">
              <a:buFont typeface="Arial" panose="020B0604020202020204" pitchFamily="34" charset="0"/>
              <a:buChar char="•"/>
            </a:pPr>
            <a:r>
              <a:rPr lang="en-US" sz="2000" b="1" i="1" dirty="0"/>
              <a:t>Harnessing the power of “citizen science”</a:t>
            </a:r>
          </a:p>
          <a:p>
            <a:pPr marL="342900" indent="-342900">
              <a:buFontTx/>
              <a:buChar char="-"/>
            </a:pPr>
            <a:r>
              <a:rPr lang="en-US" sz="2000" dirty="0"/>
              <a:t>improving land cover and land use monitoring</a:t>
            </a:r>
          </a:p>
          <a:p>
            <a:pPr marL="342900" indent="-342900">
              <a:buFontTx/>
              <a:buChar char="-"/>
            </a:pPr>
            <a:r>
              <a:rPr lang="en-US" sz="2000" dirty="0"/>
              <a:t>satellite data, image processing, and local observations</a:t>
            </a:r>
          </a:p>
          <a:p>
            <a:endParaRPr lang="en-US" sz="1000" dirty="0"/>
          </a:p>
          <a:p>
            <a:pPr marL="285750" indent="-285750">
              <a:buFont typeface="Arial" panose="020B0604020202020204" pitchFamily="34" charset="0"/>
              <a:buChar char="•"/>
            </a:pPr>
            <a:r>
              <a:rPr lang="en-US" sz="2000" b="1" i="1" dirty="0"/>
              <a:t>Developing dynamic land use models </a:t>
            </a:r>
          </a:p>
          <a:p>
            <a:r>
              <a:rPr lang="en-US" sz="2000" dirty="0"/>
              <a:t>Exploring trade-offs between food, energy and biodiversity</a:t>
            </a:r>
          </a:p>
          <a:p>
            <a:pPr marL="342900" indent="-342900">
              <a:buFontTx/>
              <a:buChar char="-"/>
            </a:pPr>
            <a:endParaRPr lang="LID4096" sz="2000" dirty="0"/>
          </a:p>
          <a:p>
            <a:endParaRPr lang="LID4096" sz="2000" dirty="0"/>
          </a:p>
        </p:txBody>
      </p:sp>
      <p:pic>
        <p:nvPicPr>
          <p:cNvPr id="5" name="Content Placeholder 2" descr="A screenshot of a cell phone&#10;&#10;Description generated with very high confidence">
            <a:extLst>
              <a:ext uri="{FF2B5EF4-FFF2-40B4-BE49-F238E27FC236}">
                <a16:creationId xmlns:a16="http://schemas.microsoft.com/office/drawing/2014/main" id="{EEC6863E-CDF5-466A-B925-9FB5B1C2B2C8}"/>
              </a:ext>
            </a:extLst>
          </p:cNvPr>
          <p:cNvPicPr>
            <a:picLocks noGrp="1" noChangeAspect="1"/>
          </p:cNvPicPr>
          <p:nvPr>
            <p:ph sz="half" idx="13"/>
          </p:nvPr>
        </p:nvPicPr>
        <p:blipFill rotWithShape="1">
          <a:blip r:embed="rId3"/>
          <a:srcRect b="41138"/>
          <a:stretch/>
        </p:blipFill>
        <p:spPr>
          <a:xfrm>
            <a:off x="7998781" y="2268693"/>
            <a:ext cx="3488599" cy="2144795"/>
          </a:xfrm>
        </p:spPr>
      </p:pic>
      <p:pic>
        <p:nvPicPr>
          <p:cNvPr id="9" name="Picture 8">
            <a:extLst>
              <a:ext uri="{FF2B5EF4-FFF2-40B4-BE49-F238E27FC236}">
                <a16:creationId xmlns:a16="http://schemas.microsoft.com/office/drawing/2014/main" id="{39F883E3-4CF5-4A43-9FA4-81D6C0C12F94}"/>
              </a:ext>
            </a:extLst>
          </p:cNvPr>
          <p:cNvPicPr>
            <a:picLocks noChangeAspect="1"/>
          </p:cNvPicPr>
          <p:nvPr/>
        </p:nvPicPr>
        <p:blipFill>
          <a:blip r:embed="rId4" cstate="print"/>
          <a:stretch>
            <a:fillRect/>
          </a:stretch>
        </p:blipFill>
        <p:spPr>
          <a:xfrm>
            <a:off x="8037360" y="4570560"/>
            <a:ext cx="3316440" cy="2212795"/>
          </a:xfrm>
          <a:prstGeom prst="rect">
            <a:avLst/>
          </a:prstGeom>
        </p:spPr>
      </p:pic>
    </p:spTree>
    <p:extLst>
      <p:ext uri="{BB962C8B-B14F-4D97-AF65-F5344CB8AC3E}">
        <p14:creationId xmlns:p14="http://schemas.microsoft.com/office/powerpoint/2010/main" val="14275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362712" y="365127"/>
            <a:ext cx="10991088" cy="614587"/>
          </a:xfrm>
        </p:spPr>
        <p:txBody>
          <a:bodyPr>
            <a:normAutofit fontScale="90000"/>
          </a:bodyPr>
          <a:lstStyle/>
          <a:p>
            <a:r>
              <a:rPr lang="en-US" dirty="0"/>
              <a:t>Energy (ENE)</a:t>
            </a:r>
          </a:p>
        </p:txBody>
      </p:sp>
      <p:sp>
        <p:nvSpPr>
          <p:cNvPr id="6" name="Content Placeholder 5">
            <a:extLst>
              <a:ext uri="{FF2B5EF4-FFF2-40B4-BE49-F238E27FC236}">
                <a16:creationId xmlns:a16="http://schemas.microsoft.com/office/drawing/2014/main" id="{6FD4B27B-BC9A-461D-A8E0-CC88BCF18B05}"/>
              </a:ext>
            </a:extLst>
          </p:cNvPr>
          <p:cNvSpPr>
            <a:spLocks noGrp="1"/>
          </p:cNvSpPr>
          <p:nvPr>
            <p:ph sz="half" idx="1"/>
          </p:nvPr>
        </p:nvSpPr>
        <p:spPr>
          <a:xfrm>
            <a:off x="362711" y="1343608"/>
            <a:ext cx="10731387" cy="5075853"/>
          </a:xfrm>
        </p:spPr>
        <p:txBody>
          <a:bodyPr>
            <a:normAutofit/>
          </a:bodyPr>
          <a:lstStyle/>
          <a:p>
            <a:pPr marL="285750" indent="-285750">
              <a:buFont typeface="Arial" panose="020B0604020202020204" pitchFamily="34" charset="0"/>
              <a:buChar char="•"/>
            </a:pPr>
            <a:r>
              <a:rPr lang="en-US" sz="2000" b="1" i="1" dirty="0"/>
              <a:t>Mission</a:t>
            </a:r>
          </a:p>
          <a:p>
            <a:r>
              <a:rPr lang="en-US" sz="2000" dirty="0"/>
              <a:t>to understand the nature of alternative future energy transitions, their implications for human well-being and the environment</a:t>
            </a:r>
          </a:p>
          <a:p>
            <a:endParaRPr lang="en-US" sz="1000" dirty="0"/>
          </a:p>
          <a:p>
            <a:pPr marL="285750" indent="-285750">
              <a:buFont typeface="Arial" panose="020B0604020202020204" pitchFamily="34" charset="0"/>
              <a:buChar char="•"/>
            </a:pPr>
            <a:r>
              <a:rPr lang="en-US" sz="2000" b="1" i="1" dirty="0"/>
              <a:t>Energy and sustainable development</a:t>
            </a:r>
          </a:p>
          <a:p>
            <a:pPr marL="342900" indent="-342900">
              <a:buFontTx/>
              <a:buChar char="-"/>
            </a:pPr>
            <a:r>
              <a:rPr lang="en-US" sz="2000" dirty="0"/>
              <a:t>energy scenarios and their environmental impact</a:t>
            </a:r>
          </a:p>
          <a:p>
            <a:pPr marL="342900" indent="-342900">
              <a:buFontTx/>
              <a:buChar char="-"/>
            </a:pPr>
            <a:r>
              <a:rPr lang="en-US" sz="2000" dirty="0"/>
              <a:t>Integrated Assessment Modelling (</a:t>
            </a:r>
            <a:r>
              <a:rPr lang="en-US" sz="2000" dirty="0" err="1"/>
              <a:t>MESSAGEix</a:t>
            </a:r>
            <a:r>
              <a:rPr lang="en-US" sz="2000" dirty="0"/>
              <a:t>)</a:t>
            </a:r>
          </a:p>
          <a:p>
            <a:pPr marL="342900" indent="-342900">
              <a:buFontTx/>
              <a:buChar char="-"/>
            </a:pPr>
            <a:r>
              <a:rPr lang="en-US" sz="2000" dirty="0"/>
              <a:t>Multi-criteria analysis</a:t>
            </a:r>
          </a:p>
          <a:p>
            <a:endParaRPr lang="en-US" sz="1000" dirty="0"/>
          </a:p>
          <a:p>
            <a:pPr marL="285750" indent="-285750">
              <a:buFont typeface="Arial" panose="020B0604020202020204" pitchFamily="34" charset="0"/>
              <a:buChar char="•"/>
            </a:pPr>
            <a:r>
              <a:rPr lang="en-US" sz="2000" b="1" i="1" dirty="0"/>
              <a:t>Energy access and energy security</a:t>
            </a:r>
          </a:p>
          <a:p>
            <a:pPr marL="342900" indent="-342900">
              <a:buFontTx/>
              <a:buChar char="-"/>
            </a:pPr>
            <a:r>
              <a:rPr lang="en-US" sz="2000" dirty="0"/>
              <a:t>clean and affordable energy</a:t>
            </a:r>
          </a:p>
          <a:p>
            <a:pPr marL="342900" indent="-342900">
              <a:buFontTx/>
              <a:buChar char="-"/>
            </a:pPr>
            <a:r>
              <a:rPr lang="en-US" sz="2000" dirty="0"/>
              <a:t>security of energy supply (energy trade)</a:t>
            </a:r>
          </a:p>
          <a:p>
            <a:pPr marL="342900" indent="-342900">
              <a:buFontTx/>
              <a:buChar char="-"/>
            </a:pPr>
            <a:endParaRPr lang="LID4096" sz="2000" dirty="0"/>
          </a:p>
          <a:p>
            <a:endParaRPr lang="LID4096" sz="2000" dirty="0"/>
          </a:p>
        </p:txBody>
      </p:sp>
      <p:pic>
        <p:nvPicPr>
          <p:cNvPr id="8" name="Picture 7" descr="A close up of a sign&#10;&#10;Description generated with high confidence">
            <a:extLst>
              <a:ext uri="{FF2B5EF4-FFF2-40B4-BE49-F238E27FC236}">
                <a16:creationId xmlns:a16="http://schemas.microsoft.com/office/drawing/2014/main" id="{4817BC82-6FD7-4AB5-B2DD-B8BAC1F96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399" y="2410830"/>
            <a:ext cx="1365192" cy="1923428"/>
          </a:xfrm>
          <a:prstGeom prst="rect">
            <a:avLst/>
          </a:prstGeom>
        </p:spPr>
      </p:pic>
      <p:pic>
        <p:nvPicPr>
          <p:cNvPr id="10" name="Picture 9">
            <a:extLst>
              <a:ext uri="{FF2B5EF4-FFF2-40B4-BE49-F238E27FC236}">
                <a16:creationId xmlns:a16="http://schemas.microsoft.com/office/drawing/2014/main" id="{8728E6E9-CEB8-4638-817E-B480F6D402AD}"/>
              </a:ext>
            </a:extLst>
          </p:cNvPr>
          <p:cNvPicPr>
            <a:picLocks noChangeAspect="1"/>
          </p:cNvPicPr>
          <p:nvPr/>
        </p:nvPicPr>
        <p:blipFill>
          <a:blip r:embed="rId4"/>
          <a:stretch>
            <a:fillRect/>
          </a:stretch>
        </p:blipFill>
        <p:spPr>
          <a:xfrm>
            <a:off x="5997762" y="4698152"/>
            <a:ext cx="2581275" cy="214312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id="{95740323-B150-445F-987A-3E6957EB6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4275" y="2291731"/>
            <a:ext cx="2581275" cy="4338638"/>
          </a:xfrm>
          <a:prstGeom prst="rect">
            <a:avLst/>
          </a:prstGeom>
        </p:spPr>
      </p:pic>
    </p:spTree>
    <p:extLst>
      <p:ext uri="{BB962C8B-B14F-4D97-AF65-F5344CB8AC3E}">
        <p14:creationId xmlns:p14="http://schemas.microsoft.com/office/powerpoint/2010/main" val="13546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template_16-9.potx" id="{80E317BF-A6C4-4E82-BE89-8AE1E0356D4D}" vid="{713A4F0C-25F8-4D02-A329-2BEC9737173E}"/>
    </a:ext>
  </a:extLst>
</a:theme>
</file>

<file path=ppt/theme/theme2.xml><?xml version="1.0" encoding="utf-8"?>
<a:theme xmlns:a="http://schemas.openxmlformats.org/drawingml/2006/main" name="Content">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template_16-9.potx" id="{80E317BF-A6C4-4E82-BE89-8AE1E0356D4D}" vid="{D46BE0C4-1A38-471D-ADE5-E5F4B6F38857}"/>
    </a:ext>
  </a:extLst>
</a:theme>
</file>

<file path=ppt/theme/theme3.xml><?xml version="1.0" encoding="utf-8"?>
<a:theme xmlns:a="http://schemas.openxmlformats.org/drawingml/2006/main" name="Content (only top-right-corner logo)">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template_16-9.potx" id="{80E317BF-A6C4-4E82-BE89-8AE1E0356D4D}" vid="{1A3967E1-CD40-47CC-8B6A-929AE5F949EF}"/>
    </a:ext>
  </a:extLst>
</a:theme>
</file>

<file path=ppt/theme/theme4.xml><?xml version="1.0" encoding="utf-8"?>
<a:theme xmlns:a="http://schemas.openxmlformats.org/drawingml/2006/main" name="Office Theme">
  <a:themeElements>
    <a:clrScheme name="IIASA 1">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FCBB40"/>
      </a:hlink>
      <a:folHlink>
        <a:srgbClr val="BA8A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Presentation 16-9 (new)" id="{AC1D46E9-13DB-5049-BBE5-0BF2150BDFE6}" vid="{C0035AC8-DB04-6A40-B2E7-3C52C1A018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BD597A0C65754CAFB1342D2CED3599" ma:contentTypeVersion="5" ma:contentTypeDescription="Create a new document." ma:contentTypeScope="" ma:versionID="e73f2d262a2dfe95a7cae5f63d93e49e">
  <xsd:schema xmlns:xsd="http://www.w3.org/2001/XMLSchema" xmlns:xs="http://www.w3.org/2001/XMLSchema" xmlns:p="http://schemas.microsoft.com/office/2006/metadata/properties" xmlns:ns2="0e930947-29d2-4172-9913-8bc87006c7a7" xmlns:ns3="46547ee6-6ca2-4afd-a080-da8f16d2cd0c" targetNamespace="http://schemas.microsoft.com/office/2006/metadata/properties" ma:root="true" ma:fieldsID="8c9847191753a48968aeb28ee6409d0c" ns2:_="" ns3:_="">
    <xsd:import namespace="0e930947-29d2-4172-9913-8bc87006c7a7"/>
    <xsd:import namespace="46547ee6-6ca2-4afd-a080-da8f16d2cd0c"/>
    <xsd:element name="properties">
      <xsd:complexType>
        <xsd:sequence>
          <xsd:element name="documentManagement">
            <xsd:complexType>
              <xsd:all>
                <xsd:element ref="ns2:MediaServiceMetadata" minOccurs="0"/>
                <xsd:element ref="ns2:MediaServiceFastMetadata" minOccurs="0"/>
                <xsd:element ref="ns2:Hyperlink"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30947-29d2-4172-9913-8bc87006c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Hyperlink" ma:index="1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547ee6-6ca2-4afd-a080-da8f16d2cd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yperlink xmlns="0e930947-29d2-4172-9913-8bc87006c7a7">
      <Url xsi:nil="true"/>
      <Description xsi:nil="true"/>
    </Hyper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257C99-E4BD-46B5-8B67-50E60CF06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30947-29d2-4172-9913-8bc87006c7a7"/>
    <ds:schemaRef ds:uri="46547ee6-6ca2-4afd-a080-da8f16d2c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93C57-A7ED-44E6-88BF-DA3984EE19E6}">
  <ds:schemaRefs>
    <ds:schemaRef ds:uri="46547ee6-6ca2-4afd-a080-da8f16d2cd0c"/>
    <ds:schemaRef ds:uri="0e930947-29d2-4172-9913-8bc87006c7a7"/>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E794EA7-8E28-4624-885F-9EF05194D2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Title slide</Template>
  <TotalTime>956</TotalTime>
  <Words>3934</Words>
  <Application>Microsoft Office PowerPoint</Application>
  <PresentationFormat>Widescreen</PresentationFormat>
  <Paragraphs>253</Paragraphs>
  <Slides>14</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Calibri</vt:lpstr>
      <vt:lpstr>Calibri Light</vt:lpstr>
      <vt:lpstr>Cambria</vt:lpstr>
      <vt:lpstr>Tahoma</vt:lpstr>
      <vt:lpstr>Trade Gothic LT Std</vt:lpstr>
      <vt:lpstr>Wingdings</vt:lpstr>
      <vt:lpstr>Title slide</vt:lpstr>
      <vt:lpstr>Content</vt:lpstr>
      <vt:lpstr>Content (only top-right-corner logo)</vt:lpstr>
      <vt:lpstr>Office Theme</vt:lpstr>
      <vt:lpstr>Examples from Research Projects at IIASA</vt:lpstr>
      <vt:lpstr>Global challenges</vt:lpstr>
      <vt:lpstr>IIASA Research and Funding</vt:lpstr>
      <vt:lpstr>IIASA’s Nine Programs</vt:lpstr>
      <vt:lpstr>Advanced Systems Analysis (ASA)</vt:lpstr>
      <vt:lpstr>Advanced Systems Analysis (ASA): Examples</vt:lpstr>
      <vt:lpstr>Air Quality and Greenhouse Gases (Air)</vt:lpstr>
      <vt:lpstr>Ecosystem Services and Management (ESM)</vt:lpstr>
      <vt:lpstr>Energy (ENE)</vt:lpstr>
      <vt:lpstr>Risk and Resilience (RISK)</vt:lpstr>
      <vt:lpstr>Evolution and Ecology Program (EEP)</vt:lpstr>
      <vt:lpstr>Science to policy: Impact</vt:lpstr>
      <vt:lpstr>Scientific Output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zakeri@iiasa.ac.at</dc:creator>
  <cp:lastModifiedBy>Behnam Zakeri</cp:lastModifiedBy>
  <cp:revision>86</cp:revision>
  <cp:lastPrinted>2018-09-04T06:30:47Z</cp:lastPrinted>
  <dcterms:created xsi:type="dcterms:W3CDTF">2019-03-06T19:42:25Z</dcterms:created>
  <dcterms:modified xsi:type="dcterms:W3CDTF">2019-06-11T06:32:00Z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0x01010024BD597A0C65754CAFB1342D2CED3599</vt:lpwstr>
  </property>
  <property fmtid="{D5CDD505-2E9C-101B-9397-08002B2CF9AE}" pid="3" name="_dlc_DocIdItemGuid">
    <vt:lpwstr>21d70297-cd61-47d2-9611-414a1fcff47b</vt:lpwstr>
  </property>
</Properties>
</file>