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60" r:id="rId3"/>
  </p:sldIdLst>
  <p:sldSz cx="9144000" cy="5715000" type="screen16x1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6E6E6"/>
    <a:srgbClr val="005EB8"/>
    <a:srgbClr val="FFFFFF"/>
    <a:srgbClr val="EF363B"/>
    <a:srgbClr val="00965E"/>
    <a:srgbClr val="EE353B"/>
    <a:srgbClr val="FF0000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61" autoAdjust="0"/>
    <p:restoredTop sz="94633" autoAdjust="0"/>
  </p:normalViewPr>
  <p:slideViewPr>
    <p:cSldViewPr snapToGrid="0" snapToObjects="1">
      <p:cViewPr varScale="1">
        <p:scale>
          <a:sx n="139" d="100"/>
          <a:sy n="139" d="100"/>
        </p:scale>
        <p:origin x="1272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33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820150"/>
            <a:ext cx="7948556" cy="736960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1" y="2857500"/>
            <a:ext cx="7998597" cy="55709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3" y="4683765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3" y="5010897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67520"/>
            <a:ext cx="1750409" cy="1690668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8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622733"/>
            <a:ext cx="4150122" cy="326545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49089"/>
            <a:ext cx="8497093" cy="12816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1" y="1622732"/>
            <a:ext cx="4077891" cy="3267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5184"/>
            <a:ext cx="1983521" cy="862738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94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9180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56784"/>
            <a:ext cx="8497093" cy="1118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9" y="1467760"/>
            <a:ext cx="8497093" cy="3417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44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2864"/>
            <a:ext cx="2025396" cy="845820"/>
          </a:xfrm>
          <a:prstGeom prst="rect">
            <a:avLst/>
          </a:prstGeom>
        </p:spPr>
      </p:pic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456908"/>
            <a:ext cx="5486014" cy="1604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3240577"/>
            <a:ext cx="5486014" cy="1644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456906"/>
            <a:ext cx="2167128" cy="34578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55690"/>
            <a:ext cx="8167909" cy="11217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737311"/>
            <a:ext cx="1624668" cy="2915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6740"/>
            <a:ext cx="2025396" cy="84582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29" y="576791"/>
            <a:ext cx="5130403" cy="461514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40" y="2906566"/>
            <a:ext cx="3015455" cy="18534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38728"/>
            <a:ext cx="3015456" cy="20802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155976"/>
            <a:ext cx="8489928" cy="11065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816102"/>
            <a:ext cx="1539000" cy="1948781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21" y="1405642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69" y="1405642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50" y="1405642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36" y="1405642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22" y="1405642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2018</a:t>
            </a:r>
          </a:p>
        </p:txBody>
      </p:sp>
      <p:pic>
        <p:nvPicPr>
          <p:cNvPr id="16" name="Kuva 1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838"/>
            <a:ext cx="1969868" cy="86273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6740"/>
            <a:ext cx="2025396" cy="845820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56594"/>
            <a:ext cx="8497093" cy="1262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755" y="1583186"/>
            <a:ext cx="863747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5880" y="1583186"/>
            <a:ext cx="863747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26005" y="1583186"/>
            <a:ext cx="863747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56801" y="1583186"/>
            <a:ext cx="863747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82932" y="1583186"/>
            <a:ext cx="863747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560340"/>
            <a:ext cx="1539000" cy="219966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575890"/>
            <a:ext cx="1539000" cy="21841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57588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575888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575888"/>
            <a:ext cx="1539000" cy="21841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6" y="3964834"/>
            <a:ext cx="1709289" cy="4048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94340" y="3186907"/>
            <a:ext cx="2955323" cy="393067"/>
            <a:chOff x="4484925" y="3824288"/>
            <a:chExt cx="3940431" cy="471680"/>
          </a:xfrm>
        </p:grpSpPr>
        <p:pic>
          <p:nvPicPr>
            <p:cNvPr id="7" name="Picture 6" descr="FB.png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8" name="Picture 7" descr="IG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9" name="Picture 8" descr="Twitter.png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10" name="Picture 9" descr="Youtube.png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11" name="Picture 10" descr="SC.png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9" y="1516268"/>
            <a:ext cx="5995987" cy="1451219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13" name="Kuva 12"/>
          <p:cNvPicPr>
            <a:picLocks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19264"/>
            <a:ext cx="1734813" cy="169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9" y="996333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9" y="1940737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9" y="3104592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9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4" name="Kuva 1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19264"/>
            <a:ext cx="1734813" cy="1690668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3" r="14072"/>
          <a:stretch/>
        </p:blipFill>
        <p:spPr>
          <a:xfrm>
            <a:off x="4572000" y="0"/>
            <a:ext cx="457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9" y="996333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9" y="1940737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9" y="3104592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9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2" name="Kuva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19264"/>
            <a:ext cx="1734813" cy="1690668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3" r="20815"/>
          <a:stretch/>
        </p:blipFill>
        <p:spPr>
          <a:xfrm>
            <a:off x="4572014" y="0"/>
            <a:ext cx="4572000" cy="571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9" y="996333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9" y="1940737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9" y="3104592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9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2" name="Kuva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19264"/>
            <a:ext cx="1734813" cy="1690668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22626" r="53157"/>
          <a:stretch/>
        </p:blipFill>
        <p:spPr>
          <a:xfrm>
            <a:off x="4576717" y="1"/>
            <a:ext cx="4572000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9" y="996333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9" y="1979220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9" y="3104592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9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715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67520"/>
            <a:ext cx="1750409" cy="169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3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262"/>
            <a:ext cx="1969868" cy="862738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9" r="22506"/>
          <a:stretch/>
        </p:blipFill>
        <p:spPr>
          <a:xfrm>
            <a:off x="4715180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3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Kuva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262"/>
            <a:ext cx="1969868" cy="862738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8" r="14927"/>
          <a:stretch/>
        </p:blipFill>
        <p:spPr>
          <a:xfrm>
            <a:off x="4722854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3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consequat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0" r="21909"/>
          <a:stretch/>
        </p:blipFill>
        <p:spPr>
          <a:xfrm>
            <a:off x="4713402" y="1"/>
            <a:ext cx="4428000" cy="5714999"/>
          </a:xfrm>
          <a:prstGeom prst="rect">
            <a:avLst/>
          </a:prstGeom>
        </p:spPr>
      </p:pic>
      <p:pic>
        <p:nvPicPr>
          <p:cNvPr id="9" name="Kuva 8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262"/>
            <a:ext cx="1969868" cy="862738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74303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156787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9" y="1504597"/>
            <a:ext cx="8492897" cy="3388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94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8860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156786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9" y="2374542"/>
            <a:ext cx="8492897" cy="25106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29" y="1458417"/>
            <a:ext cx="8492897" cy="7209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94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8860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1" y="155139"/>
            <a:ext cx="8497093" cy="112921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622732"/>
            <a:ext cx="4150122" cy="3262458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622732"/>
            <a:ext cx="4078684" cy="3262458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94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6740"/>
            <a:ext cx="2025396" cy="845820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634675"/>
            <a:ext cx="4052221" cy="32505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63856"/>
            <a:ext cx="4052221" cy="11571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5715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262"/>
            <a:ext cx="1983521" cy="862738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3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1" y="1954917"/>
            <a:ext cx="7669159" cy="1502517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262"/>
            <a:ext cx="1983521" cy="862738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6740"/>
            <a:ext cx="2025396" cy="84582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906565"/>
            <a:ext cx="3015456" cy="1827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45949"/>
            <a:ext cx="3015456" cy="1942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515218"/>
            <a:ext cx="5130402" cy="4219286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8938" y="1828160"/>
            <a:ext cx="3869137" cy="634192"/>
          </a:xfrm>
        </p:spPr>
        <p:txBody>
          <a:bodyPr/>
          <a:lstStyle/>
          <a:p>
            <a:r>
              <a:rPr lang="en-US" sz="3600" dirty="0" smtClean="0"/>
              <a:t>Optimization of a Portfolio of Venture Investments</a:t>
            </a:r>
            <a:endParaRPr lang="en-US" sz="36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11"/>
          </p:nvPr>
        </p:nvSpPr>
        <p:spPr>
          <a:xfrm>
            <a:off x="458937" y="2673652"/>
            <a:ext cx="3869137" cy="327132"/>
          </a:xfrm>
        </p:spPr>
        <p:txBody>
          <a:bodyPr/>
          <a:lstStyle/>
          <a:p>
            <a:r>
              <a:rPr lang="fi-FI" dirty="0" smtClean="0"/>
              <a:t>Andrei Vedernikov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half" idx="12"/>
          </p:nvPr>
        </p:nvSpPr>
        <p:spPr>
          <a:xfrm>
            <a:off x="458938" y="3000784"/>
            <a:ext cx="3869137" cy="360060"/>
          </a:xfrm>
        </p:spPr>
        <p:txBody>
          <a:bodyPr/>
          <a:lstStyle/>
          <a:p>
            <a:r>
              <a:rPr lang="en-US" dirty="0" smtClean="0"/>
              <a:t>Date</a:t>
            </a:r>
            <a:r>
              <a:rPr lang="fi-FI" dirty="0" smtClean="0"/>
              <a:t>: 10.06.2019</a:t>
            </a:r>
            <a:endParaRPr lang="fi-FI" dirty="0"/>
          </a:p>
        </p:txBody>
      </p:sp>
      <p:sp>
        <p:nvSpPr>
          <p:cNvPr id="6" name="Kuvan paikkamerkki 5"/>
          <p:cNvSpPr>
            <a:spLocks noGrp="1"/>
          </p:cNvSpPr>
          <p:nvPr>
            <p:ph type="pic" idx="13"/>
          </p:nvPr>
        </p:nvSpPr>
        <p:spPr/>
      </p:sp>
      <p:sp>
        <p:nvSpPr>
          <p:cNvPr id="10" name="Tekstin paikkamerkki 4"/>
          <p:cNvSpPr>
            <a:spLocks noGrp="1"/>
          </p:cNvSpPr>
          <p:nvPr>
            <p:ph type="body" sz="half" idx="12"/>
          </p:nvPr>
        </p:nvSpPr>
        <p:spPr>
          <a:xfrm>
            <a:off x="4665970" y="4701897"/>
            <a:ext cx="4207033" cy="663148"/>
          </a:xfrm>
        </p:spPr>
        <p:txBody>
          <a:bodyPr/>
          <a:lstStyle/>
          <a:p>
            <a:r>
              <a:rPr lang="en-US" dirty="0" smtClean="0"/>
              <a:t>Contract and grant based funding: Marcus Wallenberg Foundation, </a:t>
            </a:r>
            <a:r>
              <a:rPr lang="en-US" dirty="0" err="1" smtClean="0"/>
              <a:t>Kaute</a:t>
            </a:r>
            <a:r>
              <a:rPr lang="en-US" dirty="0" smtClean="0"/>
              <a:t> Foundation</a:t>
            </a:r>
            <a:endParaRPr lang="en-US" dirty="0"/>
          </a:p>
        </p:txBody>
      </p:sp>
      <p:sp>
        <p:nvSpPr>
          <p:cNvPr id="13" name="Tekstin paikkamerkki 4"/>
          <p:cNvSpPr>
            <a:spLocks noGrp="1"/>
          </p:cNvSpPr>
          <p:nvPr>
            <p:ph type="body" sz="half" idx="12"/>
          </p:nvPr>
        </p:nvSpPr>
        <p:spPr>
          <a:xfrm>
            <a:off x="4665970" y="3598409"/>
            <a:ext cx="4207032" cy="882997"/>
          </a:xfrm>
        </p:spPr>
        <p:txBody>
          <a:bodyPr/>
          <a:lstStyle/>
          <a:p>
            <a:r>
              <a:rPr lang="en-US" dirty="0" smtClean="0"/>
              <a:t>A new contribution to venture capital and operations research. A tool for practical applications by VC investors.</a:t>
            </a:r>
            <a:endParaRPr lang="en-US" dirty="0"/>
          </a:p>
        </p:txBody>
      </p:sp>
      <p:sp>
        <p:nvSpPr>
          <p:cNvPr id="14" name="Tekstin paikkamerkki 4"/>
          <p:cNvSpPr>
            <a:spLocks noGrp="1"/>
          </p:cNvSpPr>
          <p:nvPr>
            <p:ph type="body" sz="half" idx="12"/>
          </p:nvPr>
        </p:nvSpPr>
        <p:spPr>
          <a:xfrm>
            <a:off x="4657551" y="2465397"/>
            <a:ext cx="4393310" cy="870635"/>
          </a:xfrm>
        </p:spPr>
        <p:txBody>
          <a:bodyPr/>
          <a:lstStyle/>
          <a:p>
            <a:r>
              <a:rPr lang="en-US" dirty="0" smtClean="0"/>
              <a:t>Analyzing performance and developing stochastic optimization models for venture capital investments</a:t>
            </a:r>
            <a:endParaRPr lang="en-US" dirty="0"/>
          </a:p>
        </p:txBody>
      </p:sp>
      <p:sp>
        <p:nvSpPr>
          <p:cNvPr id="15" name="Tekstin paikkamerkki 4"/>
          <p:cNvSpPr>
            <a:spLocks noGrp="1"/>
          </p:cNvSpPr>
          <p:nvPr>
            <p:ph type="body" sz="half" idx="12"/>
          </p:nvPr>
        </p:nvSpPr>
        <p:spPr>
          <a:xfrm>
            <a:off x="458937" y="3437629"/>
            <a:ext cx="3927618" cy="620937"/>
          </a:xfrm>
        </p:spPr>
        <p:txBody>
          <a:bodyPr/>
          <a:lstStyle/>
          <a:p>
            <a:r>
              <a:rPr lang="en-US" dirty="0" smtClean="0"/>
              <a:t>Instructors: Dr. </a:t>
            </a:r>
            <a:r>
              <a:rPr lang="en-US" dirty="0" err="1" smtClean="0"/>
              <a:t>Tomi</a:t>
            </a:r>
            <a:r>
              <a:rPr lang="en-US" dirty="0" smtClean="0"/>
              <a:t> </a:t>
            </a:r>
            <a:r>
              <a:rPr lang="en-US" dirty="0" err="1" smtClean="0"/>
              <a:t>Seppälä</a:t>
            </a:r>
            <a:r>
              <a:rPr lang="en-US" dirty="0" smtClean="0"/>
              <a:t>, Dr. </a:t>
            </a:r>
            <a:r>
              <a:rPr lang="en-US" dirty="0" err="1" smtClean="0"/>
              <a:t>Juuso</a:t>
            </a:r>
            <a:r>
              <a:rPr lang="en-US" dirty="0" smtClean="0"/>
              <a:t> </a:t>
            </a:r>
            <a:r>
              <a:rPr lang="en-US" dirty="0" err="1" smtClean="0"/>
              <a:t>Liesiö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203" y="230752"/>
            <a:ext cx="3531696" cy="202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0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 build="p"/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406780" y="157112"/>
            <a:ext cx="7948556" cy="430433"/>
          </a:xfrm>
        </p:spPr>
        <p:txBody>
          <a:bodyPr/>
          <a:lstStyle/>
          <a:p>
            <a:r>
              <a:rPr lang="en-US" sz="2800" dirty="0" smtClean="0"/>
              <a:t>Developed articles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26784" y="615046"/>
            <a:ext cx="7998597" cy="1084811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buAutoNum type="arabicParenR"/>
            </a:pPr>
            <a:r>
              <a:rPr lang="en-US" sz="2000" dirty="0" smtClean="0"/>
              <a:t>Optimization of a Portfolio of Venture Investments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	-</a:t>
            </a:r>
            <a:r>
              <a:rPr lang="en-US" sz="1800" dirty="0" smtClean="0"/>
              <a:t> Copula-based Monte Carlo simulation and MILP </a:t>
            </a:r>
            <a:r>
              <a:rPr lang="en-US" sz="1800" dirty="0" err="1" smtClean="0"/>
              <a:t>CVaR</a:t>
            </a:r>
            <a:r>
              <a:rPr lang="en-US" sz="1800" dirty="0" smtClean="0"/>
              <a:t> minimization, empirical setup based on real VC data, Late stage draft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/>
          </p:nvPr>
        </p:nvSpPr>
        <p:spPr>
          <a:xfrm>
            <a:off x="6912169" y="4680328"/>
            <a:ext cx="1713212" cy="590762"/>
          </a:xfrm>
        </p:spPr>
        <p:txBody>
          <a:bodyPr/>
          <a:lstStyle/>
          <a:p>
            <a:r>
              <a:rPr lang="en-US" dirty="0" smtClean="0"/>
              <a:t>Andrei Vedernikov</a:t>
            </a:r>
          </a:p>
          <a:p>
            <a:r>
              <a:rPr lang="en-US" dirty="0" smtClean="0"/>
              <a:t>Date: 10.06.2019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half" idx="2"/>
          </p:nvPr>
        </p:nvSpPr>
        <p:spPr>
          <a:xfrm>
            <a:off x="626784" y="1742793"/>
            <a:ext cx="7998597" cy="1306285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AutoNum type="arabicParenR" startAt="2"/>
            </a:pPr>
            <a:r>
              <a:rPr lang="en-US" sz="2000" dirty="0" smtClean="0"/>
              <a:t>Analysis of Performance of Venture Capital Investments in Europe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	- Performance data on ~9000 VC investments collected with multiple attributes for hypotheses testing, Early stage development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2"/>
          </p:nvPr>
        </p:nvSpPr>
        <p:spPr>
          <a:xfrm>
            <a:off x="626783" y="3088644"/>
            <a:ext cx="7998598" cy="165523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/>
              <a:t>3) </a:t>
            </a:r>
            <a:r>
              <a:rPr lang="en-US" sz="2000" dirty="0" smtClean="0"/>
              <a:t>Modelling for Macroeconomic Scenarios in Optimization of a Portfolio of Venture Investments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	</a:t>
            </a:r>
            <a:r>
              <a:rPr lang="en-US" sz="1800" dirty="0" smtClean="0"/>
              <a:t>- Linking the modelled behavior </a:t>
            </a:r>
            <a:r>
              <a:rPr lang="en-US" sz="1800" dirty="0"/>
              <a:t>of VC </a:t>
            </a:r>
            <a:r>
              <a:rPr lang="en-US" sz="1800" dirty="0" smtClean="0"/>
              <a:t>investments to 	  	  	  macroeconomic proxies </a:t>
            </a:r>
            <a:r>
              <a:rPr lang="en-US" sz="1800" dirty="0"/>
              <a:t>in </a:t>
            </a:r>
            <a:r>
              <a:rPr lang="en-US" sz="1800" dirty="0" smtClean="0"/>
              <a:t>a copula model, Early planning</a:t>
            </a:r>
          </a:p>
        </p:txBody>
      </p:sp>
    </p:spTree>
    <p:extLst>
      <p:ext uri="{BB962C8B-B14F-4D97-AF65-F5344CB8AC3E}">
        <p14:creationId xmlns:p14="http://schemas.microsoft.com/office/powerpoint/2010/main" val="17952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Mukautettu 1">
      <a:dk1>
        <a:sysClr val="windowText" lastClr="000000"/>
      </a:dk1>
      <a:lt1>
        <a:sysClr val="window" lastClr="FFFFFF"/>
      </a:lt1>
      <a:dk2>
        <a:srgbClr val="005EB8"/>
      </a:dk2>
      <a:lt2>
        <a:srgbClr val="669ED4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1610_blue.potx" id="{57B4E72F-0AC3-4536-B6E2-A4627A3270C7}" vid="{580A0972-A816-4397-854E-B747351155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Aalto_1610_blue</Template>
  <TotalTime>375</TotalTime>
  <Words>103</Words>
  <Application>Microsoft Office PowerPoint</Application>
  <PresentationFormat>On-screen Show (16:10)</PresentationFormat>
  <Paragraphs>17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MS PGothic</vt:lpstr>
      <vt:lpstr>Arial</vt:lpstr>
      <vt:lpstr>Arial</vt:lpstr>
      <vt:lpstr>Arial Hebrew Scholar</vt:lpstr>
      <vt:lpstr>Calibri</vt:lpstr>
      <vt:lpstr>Office-teema</vt:lpstr>
      <vt:lpstr>Optimization of a Portfolio of Venture Investments</vt:lpstr>
      <vt:lpstr>PowerPoint Presentation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Optimization of a Portfolio of Venture Investments</dc:title>
  <dc:creator>Vedernikov Andrei</dc:creator>
  <cp:lastModifiedBy>Vedernikov Andrei</cp:lastModifiedBy>
  <cp:revision>16</cp:revision>
  <dcterms:created xsi:type="dcterms:W3CDTF">2019-06-06T10:46:36Z</dcterms:created>
  <dcterms:modified xsi:type="dcterms:W3CDTF">2019-06-06T17:02:28Z</dcterms:modified>
</cp:coreProperties>
</file>