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82" r:id="rId2"/>
    <p:sldId id="38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C00000"/>
    <a:srgbClr val="FFDB69"/>
    <a:srgbClr val="FFE89F"/>
    <a:srgbClr val="FFFF00"/>
    <a:srgbClr val="1F4E79"/>
    <a:srgbClr val="FF9F9F"/>
    <a:srgbClr val="FF5D5D"/>
    <a:srgbClr val="00E668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20" autoAdjust="0"/>
    <p:restoredTop sz="95411" autoAdjust="0"/>
  </p:normalViewPr>
  <p:slideViewPr>
    <p:cSldViewPr snapToGrid="0">
      <p:cViewPr varScale="1">
        <p:scale>
          <a:sx n="68" d="100"/>
          <a:sy n="68" d="100"/>
        </p:scale>
        <p:origin x="58" y="2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67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85062-7E0F-4FFE-A456-CCCBB377F12B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1E8A8-C3AC-4A22-A605-27CE0AF05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2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4F24E-1E09-4D06-A0CE-BA8A24E12D64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A58A0-0EF8-4C8B-BCF0-D6E0DC4F1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28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A58A0-0EF8-4C8B-BCF0-D6E0DC4F12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41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40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8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9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91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9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2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5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6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/>
          <a:srcRect r="68040"/>
          <a:stretch/>
        </p:blipFill>
        <p:spPr>
          <a:xfrm>
            <a:off x="3220258" y="6091935"/>
            <a:ext cx="690005" cy="648295"/>
          </a:xfrm>
          <a:prstGeom prst="rect">
            <a:avLst/>
          </a:prstGeom>
        </p:spPr>
      </p:pic>
      <p:pic>
        <p:nvPicPr>
          <p:cNvPr id="1026" name="Picture 2" descr="Risultati immagini per aalto university school of science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30"/>
          <a:stretch/>
        </p:blipFill>
        <p:spPr bwMode="auto">
          <a:xfrm>
            <a:off x="275892" y="6092230"/>
            <a:ext cx="891172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/>
          <a:srcRect l="31588" t="21491"/>
          <a:stretch/>
        </p:blipFill>
        <p:spPr>
          <a:xfrm>
            <a:off x="3910263" y="6159921"/>
            <a:ext cx="1477000" cy="508971"/>
          </a:xfrm>
          <a:prstGeom prst="rect">
            <a:avLst/>
          </a:prstGeom>
        </p:spPr>
      </p:pic>
      <p:pic>
        <p:nvPicPr>
          <p:cNvPr id="11" name="Picture 2" descr="Risultati immagini per aalto university school of science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08" r="26600" b="28368"/>
          <a:stretch/>
        </p:blipFill>
        <p:spPr bwMode="auto">
          <a:xfrm>
            <a:off x="1167064" y="6182319"/>
            <a:ext cx="1916835" cy="46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/>
          <p:cNvCxnSpPr/>
          <p:nvPr userDrawn="1"/>
        </p:nvCxnSpPr>
        <p:spPr>
          <a:xfrm>
            <a:off x="336052" y="6007434"/>
            <a:ext cx="1152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fld id="{DFBA08C6-BB14-47A8-A79E-3F737B8927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6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9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5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A08C6-BB14-47A8-A79E-3F737B892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Otsikko 1"/>
          <p:cNvSpPr txBox="1">
            <a:spLocks/>
          </p:cNvSpPr>
          <p:nvPr/>
        </p:nvSpPr>
        <p:spPr>
          <a:xfrm>
            <a:off x="348069" y="122087"/>
            <a:ext cx="11500339" cy="562074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9pPr>
          </a:lstStyle>
          <a:p>
            <a:r>
              <a:rPr lang="fi-FI" kern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dissertation – Background &amp; motivation</a:t>
            </a:r>
            <a:endParaRPr lang="fi-FI" kern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348068" y="704847"/>
            <a:ext cx="11500339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fi-FI" altLang="fi-FI" sz="22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Tentative title</a:t>
            </a:r>
            <a:endParaRPr lang="fi-FI" altLang="fi-FI" sz="22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1"/>
          <p:cNvSpPr txBox="1">
            <a:spLocks noChangeArrowheads="1"/>
          </p:cNvSpPr>
          <p:nvPr/>
        </p:nvSpPr>
        <p:spPr bwMode="auto">
          <a:xfrm>
            <a:off x="348066" y="1287204"/>
            <a:ext cx="11500339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Courier New" panose="02070309020205020404" pitchFamily="49" charset="0"/>
              <a:buChar char="o"/>
              <a:tabLst>
                <a:tab pos="715963" algn="l"/>
              </a:tabLst>
            </a:pPr>
            <a:r>
              <a:rPr lang="fi-FI" altLang="fi-FI" sz="22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Modeling uncertainties in scenario analysis for risk assessment</a:t>
            </a:r>
            <a:endParaRPr lang="fi-FI" altLang="fi-FI" sz="22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" name="Rectangle 1"/>
          <p:cNvSpPr txBox="1">
            <a:spLocks noChangeArrowheads="1"/>
          </p:cNvSpPr>
          <p:nvPr/>
        </p:nvSpPr>
        <p:spPr bwMode="auto">
          <a:xfrm>
            <a:off x="348059" y="1867779"/>
            <a:ext cx="11500339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fi-FI" altLang="fi-FI" sz="22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Supervisors</a:t>
            </a:r>
            <a:endParaRPr lang="fi-FI" altLang="fi-FI" sz="22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6" name="Rectangle 1"/>
          <p:cNvSpPr txBox="1">
            <a:spLocks noChangeArrowheads="1"/>
          </p:cNvSpPr>
          <p:nvPr/>
        </p:nvSpPr>
        <p:spPr bwMode="auto">
          <a:xfrm>
            <a:off x="348058" y="2465546"/>
            <a:ext cx="11500339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Courier New" panose="02070309020205020404" pitchFamily="49" charset="0"/>
              <a:buChar char="o"/>
              <a:tabLst>
                <a:tab pos="715963" algn="l"/>
              </a:tabLst>
            </a:pPr>
            <a:r>
              <a:rPr lang="fi-FI" altLang="fi-FI" sz="22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Prof. Ahti Salo – Systems Analysis Laboratory, Aalto university</a:t>
            </a:r>
            <a:endParaRPr lang="fi-FI" altLang="fi-FI" sz="22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" name="Rectangle 1"/>
          <p:cNvSpPr txBox="1">
            <a:spLocks noChangeArrowheads="1"/>
          </p:cNvSpPr>
          <p:nvPr/>
        </p:nvSpPr>
        <p:spPr bwMode="auto">
          <a:xfrm>
            <a:off x="348058" y="3042627"/>
            <a:ext cx="11500339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Courier New" panose="02070309020205020404" pitchFamily="49" charset="0"/>
              <a:buChar char="o"/>
              <a:tabLst>
                <a:tab pos="715963" algn="l"/>
              </a:tabLst>
            </a:pPr>
            <a:r>
              <a:rPr lang="fi-FI" altLang="fi-FI" sz="22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Prof. Enrico Zio – Laboratory of Signal and Risk Analysis, Politecnico di Milano</a:t>
            </a:r>
            <a:endParaRPr lang="fi-FI" altLang="fi-FI" sz="22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8" name="Rectangle 1"/>
          <p:cNvSpPr txBox="1">
            <a:spLocks noChangeArrowheads="1"/>
          </p:cNvSpPr>
          <p:nvPr/>
        </p:nvSpPr>
        <p:spPr bwMode="auto">
          <a:xfrm>
            <a:off x="348058" y="3635452"/>
            <a:ext cx="11500339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fi-FI" altLang="fi-FI" sz="22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Funding</a:t>
            </a:r>
            <a:endParaRPr lang="fi-FI" altLang="fi-FI" sz="22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9" name="Rectangle 1"/>
          <p:cNvSpPr txBox="1">
            <a:spLocks noChangeArrowheads="1"/>
          </p:cNvSpPr>
          <p:nvPr/>
        </p:nvSpPr>
        <p:spPr bwMode="auto">
          <a:xfrm>
            <a:off x="348057" y="4212533"/>
            <a:ext cx="11500339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Courier New" panose="02070309020205020404" pitchFamily="49" charset="0"/>
              <a:buChar char="o"/>
              <a:tabLst>
                <a:tab pos="715963" algn="l"/>
              </a:tabLst>
            </a:pPr>
            <a:r>
              <a:rPr lang="fi-FI" altLang="fi-FI" sz="22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Finnish research programs on nuclear waste management KYT2018 &amp; KYT2022</a:t>
            </a:r>
            <a:endParaRPr lang="fi-FI" altLang="fi-FI" sz="22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0" name="Rectangle 1"/>
          <p:cNvSpPr txBox="1">
            <a:spLocks noChangeArrowheads="1"/>
          </p:cNvSpPr>
          <p:nvPr/>
        </p:nvSpPr>
        <p:spPr bwMode="auto">
          <a:xfrm>
            <a:off x="348056" y="4798384"/>
            <a:ext cx="11500339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fi-FI" altLang="fi-FI" sz="22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Research goal</a:t>
            </a:r>
            <a:endParaRPr lang="fi-FI" altLang="fi-FI" sz="22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1" name="Rectangle 1"/>
          <p:cNvSpPr txBox="1">
            <a:spLocks noChangeArrowheads="1"/>
          </p:cNvSpPr>
          <p:nvPr/>
        </p:nvSpPr>
        <p:spPr bwMode="auto">
          <a:xfrm>
            <a:off x="348055" y="5382439"/>
            <a:ext cx="11500339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Courier New" panose="02070309020205020404" pitchFamily="49" charset="0"/>
              <a:buChar char="o"/>
              <a:tabLst>
                <a:tab pos="715963" algn="l"/>
              </a:tabLst>
            </a:pPr>
            <a:r>
              <a:rPr lang="fi-FI" altLang="fi-FI" sz="22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Systematize scenario analysis for the safety assessment of nuclear waste disposal</a:t>
            </a:r>
            <a:endParaRPr lang="fi-FI" altLang="fi-FI" sz="22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308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08C6-BB14-47A8-A79E-3F737B89278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348069" y="122087"/>
            <a:ext cx="11500339" cy="562074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9pPr>
          </a:lstStyle>
          <a:p>
            <a:r>
              <a:rPr lang="fi-FI" kern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dissertation – Contribution &amp; status</a:t>
            </a:r>
            <a:endParaRPr lang="fi-FI" kern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 bwMode="auto">
          <a:xfrm>
            <a:off x="6824545" y="782908"/>
            <a:ext cx="5040000" cy="1038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268288" indent="-268288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+mj-lt"/>
              <a:buAutoNum type="arabicPeriod"/>
              <a:tabLst>
                <a:tab pos="715963" algn="l"/>
              </a:tabLst>
            </a:pPr>
            <a:r>
              <a:rPr lang="fi-FI" altLang="fi-FI" sz="1400" i="1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E. Tosoni, A. Salo, E. Zio, Scenario analysis for the safety assessment of nuclear waste repositories: a critical review, Risk analysis, 38(4) (2018) 755-776 </a:t>
            </a:r>
            <a:endParaRPr lang="fi-FI" altLang="fi-FI" sz="1400" i="1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6824545" y="1821654"/>
            <a:ext cx="5040000" cy="13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269875" indent="-269875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+mj-lt"/>
              <a:buAutoNum type="arabicPeriod" startAt="2"/>
              <a:tabLst>
                <a:tab pos="715963" algn="l"/>
              </a:tabLst>
            </a:pPr>
            <a:r>
              <a:rPr lang="fi-FI" altLang="fi-FI" sz="1400" i="1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F. Cadini, E. Tosoni, E. Zio, Modeling the release and transport of </a:t>
            </a:r>
            <a:r>
              <a:rPr lang="fi-FI" altLang="fi-FI" sz="1400" i="1" kern="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90</a:t>
            </a:r>
            <a:r>
              <a:rPr lang="fi-FI" altLang="fi-FI" sz="1400" i="1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Sr radionuclides from a superficial nuclear storage facility, Stochastic Environmental Research and Risk Assessment, 30 (2016) 693-712 </a:t>
            </a:r>
            <a:endParaRPr lang="fi-FI" altLang="fi-FI" sz="1400" i="1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1"/>
          <p:cNvSpPr txBox="1">
            <a:spLocks noChangeArrowheads="1"/>
          </p:cNvSpPr>
          <p:nvPr/>
        </p:nvSpPr>
        <p:spPr bwMode="auto">
          <a:xfrm>
            <a:off x="6824545" y="3153653"/>
            <a:ext cx="5040000" cy="13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269875" indent="-269875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+mj-lt"/>
              <a:buAutoNum type="arabicPeriod" startAt="3"/>
              <a:tabLst>
                <a:tab pos="715963" algn="l"/>
              </a:tabLst>
            </a:pPr>
            <a:r>
              <a:rPr lang="fi-FI" altLang="fi-FI" sz="1400" i="1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E. Tosoni, A. Salo, J. Govaerts, E. Zio, Comprehensiveness of scenarios in the safety assessment of nuclear waste repositories, Reliability Engineering &amp; System Safety, 188 (2019) 561-573 </a:t>
            </a:r>
            <a:endParaRPr lang="fi-FI" altLang="fi-FI" sz="1400" i="1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1"/>
          <p:cNvSpPr txBox="1">
            <a:spLocks noChangeArrowheads="1"/>
          </p:cNvSpPr>
          <p:nvPr/>
        </p:nvSpPr>
        <p:spPr bwMode="auto">
          <a:xfrm>
            <a:off x="6824545" y="4521653"/>
            <a:ext cx="5040000" cy="682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269875" indent="-269875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+mj-lt"/>
              <a:buAutoNum type="arabicPeriod" startAt="4"/>
              <a:tabLst>
                <a:tab pos="715963" algn="l"/>
              </a:tabLst>
            </a:pPr>
            <a:r>
              <a:rPr lang="fi-FI" altLang="fi-FI" sz="1400" i="1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A. </a:t>
            </a:r>
            <a:r>
              <a:rPr lang="fi-FI" altLang="fi-FI" sz="1400" i="1" kern="0" dirty="0">
                <a:solidFill>
                  <a:srgbClr val="000000"/>
                </a:solidFill>
                <a:cs typeface="Arial" panose="020B0604020202020204" pitchFamily="34" charset="0"/>
              </a:rPr>
              <a:t>Salo, E. Tosoni, </a:t>
            </a:r>
            <a:r>
              <a:rPr lang="fi-FI" altLang="fi-FI" sz="1400" i="1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E. Zio, Measuring risk importance in probabilistic scenario analysis, manuscript</a:t>
            </a:r>
            <a:endParaRPr lang="fi-FI" altLang="fi-FI" sz="1400" i="1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449659" y="3749478"/>
            <a:ext cx="2491137" cy="1692000"/>
          </a:xfrm>
          <a:prstGeom prst="ellipse">
            <a:avLst/>
          </a:prstGeom>
          <a:solidFill>
            <a:srgbClr val="C00000">
              <a:alpha val="52941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"/>
          <p:cNvSpPr txBox="1">
            <a:spLocks noChangeArrowheads="1"/>
          </p:cNvSpPr>
          <p:nvPr/>
        </p:nvSpPr>
        <p:spPr bwMode="auto">
          <a:xfrm>
            <a:off x="500468" y="2933484"/>
            <a:ext cx="6476477" cy="530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fi-FI" altLang="fi-FI" sz="20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Methodology based on Bayesian networks</a:t>
            </a:r>
            <a:endParaRPr lang="fi-FI" altLang="fi-FI" sz="20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1"/>
          <p:cNvSpPr txBox="1">
            <a:spLocks noChangeArrowheads="1"/>
          </p:cNvSpPr>
          <p:nvPr/>
        </p:nvSpPr>
        <p:spPr bwMode="auto">
          <a:xfrm>
            <a:off x="348066" y="1345996"/>
            <a:ext cx="6476477" cy="44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Courier New" panose="02070309020205020404" pitchFamily="49" charset="0"/>
              <a:buChar char="o"/>
              <a:tabLst>
                <a:tab pos="715963" algn="l"/>
              </a:tabLst>
            </a:pPr>
            <a:r>
              <a:rPr lang="fi-FI" altLang="fi-FI" sz="18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building a </a:t>
            </a:r>
            <a:r>
              <a:rPr lang="fi-FI" altLang="fi-FI" sz="1800" b="1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system model</a:t>
            </a:r>
            <a:endParaRPr lang="fi-FI" altLang="fi-FI" sz="1800" b="1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2" name="Rectangle 1"/>
          <p:cNvSpPr txBox="1">
            <a:spLocks noChangeArrowheads="1"/>
          </p:cNvSpPr>
          <p:nvPr/>
        </p:nvSpPr>
        <p:spPr bwMode="auto">
          <a:xfrm>
            <a:off x="348066" y="1761229"/>
            <a:ext cx="6476477" cy="44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Courier New" panose="02070309020205020404" pitchFamily="49" charset="0"/>
              <a:buChar char="o"/>
              <a:tabLst>
                <a:tab pos="715963" algn="l"/>
              </a:tabLst>
            </a:pPr>
            <a:r>
              <a:rPr lang="fi-FI" altLang="fi-FI" sz="18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evaluating </a:t>
            </a:r>
            <a:r>
              <a:rPr lang="fi-FI" altLang="fi-FI" sz="1800" b="1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comprehensiveness</a:t>
            </a:r>
            <a:endParaRPr lang="fi-FI" altLang="fi-FI" sz="1800" b="1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1"/>
          <p:cNvSpPr txBox="1">
            <a:spLocks noChangeArrowheads="1"/>
          </p:cNvSpPr>
          <p:nvPr/>
        </p:nvSpPr>
        <p:spPr bwMode="auto">
          <a:xfrm>
            <a:off x="348066" y="2206617"/>
            <a:ext cx="6476477" cy="44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Courier New" panose="02070309020205020404" pitchFamily="49" charset="0"/>
              <a:buChar char="o"/>
              <a:tabLst>
                <a:tab pos="715963" algn="l"/>
              </a:tabLst>
            </a:pPr>
            <a:r>
              <a:rPr lang="fi-FI" altLang="fi-FI" sz="18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treating </a:t>
            </a:r>
            <a:r>
              <a:rPr lang="fi-FI" altLang="fi-FI" sz="1800" b="1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epistemic uncertainties</a:t>
            </a:r>
            <a:endParaRPr lang="fi-FI" altLang="fi-FI" sz="1800" b="1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342374" y="3749478"/>
            <a:ext cx="2491200" cy="1692000"/>
          </a:xfrm>
          <a:prstGeom prst="ellipse">
            <a:avLst/>
          </a:prstGeom>
          <a:solidFill>
            <a:srgbClr val="002060">
              <a:alpha val="52941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359336" y="2190340"/>
            <a:ext cx="2376000" cy="864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buFont typeface="Calibri" panose="020F0502020204030204" pitchFamily="34" charset="0"/>
              <a:buChar char="→"/>
            </a:pPr>
            <a:r>
              <a:rPr lang="fi-FI" i="1" dirty="0" smtClean="0">
                <a:cs typeface="Arial" panose="020B0604020202020204" pitchFamily="34" charset="0"/>
              </a:rPr>
              <a:t>e.g. parameters in simulation models</a:t>
            </a:r>
            <a:endParaRPr lang="fi-FI" i="1" dirty="0" smtClean="0">
              <a:cs typeface="Arial" panose="020B0604020202020204" pitchFamily="34" charset="0"/>
            </a:endParaRPr>
          </a:p>
        </p:txBody>
      </p:sp>
      <p:sp>
        <p:nvSpPr>
          <p:cNvPr id="18" name="Rectangle 1"/>
          <p:cNvSpPr txBox="1">
            <a:spLocks noChangeArrowheads="1"/>
          </p:cNvSpPr>
          <p:nvPr/>
        </p:nvSpPr>
        <p:spPr bwMode="auto">
          <a:xfrm>
            <a:off x="500468" y="857247"/>
            <a:ext cx="6476477" cy="48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150000"/>
              </a:lnSpc>
              <a:spcBef>
                <a:spcPct val="0"/>
              </a:spcBef>
              <a:buSzPct val="80000"/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fi-FI" altLang="fi-FI" sz="20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Challenges in scenario analysis</a:t>
            </a:r>
            <a:endParaRPr lang="fi-FI" altLang="fi-FI" sz="2000" kern="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9" name="Down Arrow 18"/>
          <p:cNvSpPr/>
          <p:nvPr/>
        </p:nvSpPr>
        <p:spPr>
          <a:xfrm rot="1800000">
            <a:off x="3444793" y="3567596"/>
            <a:ext cx="72000" cy="252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19800000" flipH="1">
            <a:off x="3772479" y="3567596"/>
            <a:ext cx="72000" cy="252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628803" y="4178431"/>
            <a:ext cx="175973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Epistemic uncertainty &amp; comprehensiveness</a:t>
            </a:r>
            <a:endParaRPr lang="fi-FI" sz="14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74532" y="4286153"/>
            <a:ext cx="193079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fi-FI" sz="1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Risk importance measures for scenarios</a:t>
            </a:r>
            <a:endParaRPr lang="fi-FI" sz="14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" name="Arc 23"/>
          <p:cNvSpPr/>
          <p:nvPr/>
        </p:nvSpPr>
        <p:spPr>
          <a:xfrm>
            <a:off x="3371376" y="3749478"/>
            <a:ext cx="2491200" cy="1692000"/>
          </a:xfrm>
          <a:prstGeom prst="arc">
            <a:avLst>
              <a:gd name="adj1" fmla="val 9070699"/>
              <a:gd name="adj2" fmla="val 12513281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/>
          <p:cNvSpPr/>
          <p:nvPr/>
        </p:nvSpPr>
        <p:spPr>
          <a:xfrm flipH="1">
            <a:off x="1421616" y="3754558"/>
            <a:ext cx="2491200" cy="1692000"/>
          </a:xfrm>
          <a:prstGeom prst="arc">
            <a:avLst>
              <a:gd name="adj1" fmla="val 9114816"/>
              <a:gd name="adj2" fmla="val 12513281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943140" y="5579417"/>
            <a:ext cx="297061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i-FI" sz="1600" i="1" dirty="0" smtClean="0">
                <a:cs typeface="Arial" panose="020B0604020202020204" pitchFamily="34" charset="0"/>
              </a:rPr>
              <a:t>Avenues for future developments</a:t>
            </a:r>
            <a:endParaRPr lang="fi-FI" sz="1600" i="1" dirty="0" smtClean="0">
              <a:cs typeface="Arial" panose="020B0604020202020204" pitchFamily="34" charset="0"/>
            </a:endParaRPr>
          </a:p>
        </p:txBody>
      </p:sp>
      <p:sp>
        <p:nvSpPr>
          <p:cNvPr id="27" name="Bent Arrow 26"/>
          <p:cNvSpPr/>
          <p:nvPr/>
        </p:nvSpPr>
        <p:spPr>
          <a:xfrm flipV="1">
            <a:off x="3630666" y="5261503"/>
            <a:ext cx="310130" cy="540000"/>
          </a:xfrm>
          <a:prstGeom prst="bentArrow">
            <a:avLst>
              <a:gd name="adj1" fmla="val 15786"/>
              <a:gd name="adj2" fmla="val 16554"/>
              <a:gd name="adj3" fmla="val 23464"/>
              <a:gd name="adj4" fmla="val 5910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856752" y="4980968"/>
            <a:ext cx="360000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i-FI" sz="1900" b="1" i="1" dirty="0" smtClean="0">
                <a:cs typeface="Arial" panose="020B0604020202020204" pitchFamily="34" charset="0"/>
              </a:rPr>
              <a:t>4</a:t>
            </a:r>
            <a:endParaRPr lang="fi-FI" sz="1900" b="1" i="1" dirty="0" smtClean="0"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68085" y="4972469"/>
            <a:ext cx="360000" cy="3847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i-FI" sz="1900" b="1" i="1" dirty="0">
                <a:cs typeface="Arial" panose="020B0604020202020204" pitchFamily="34" charset="0"/>
              </a:rPr>
              <a:t>3</a:t>
            </a:r>
            <a:endParaRPr lang="fi-FI" sz="1900" b="1" i="1" dirty="0" smtClean="0"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01162" y="1929329"/>
            <a:ext cx="360000" cy="3847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i-FI" sz="1900" b="1" i="1" dirty="0">
                <a:cs typeface="Arial" panose="020B0604020202020204" pitchFamily="34" charset="0"/>
              </a:rPr>
              <a:t>2</a:t>
            </a:r>
            <a:endParaRPr lang="fi-FI" sz="1900" b="1" i="1" dirty="0" smtClean="0"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01997" y="988654"/>
            <a:ext cx="360000" cy="3847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i-FI" sz="1900" b="1" i="1" dirty="0" smtClean="0">
                <a:cs typeface="Arial" panose="020B0604020202020204" pitchFamily="34" charset="0"/>
              </a:rPr>
              <a:t>1</a:t>
            </a:r>
            <a:endParaRPr lang="fi-FI" sz="1900" b="1" i="1" dirty="0" smtClean="0"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634545" y="5230744"/>
            <a:ext cx="3420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b="1" dirty="0" smtClean="0">
                <a:cs typeface="Arial" panose="020B0604020202020204" pitchFamily="34" charset="0"/>
              </a:rPr>
              <a:t>Submission December 2019 (?)</a:t>
            </a:r>
            <a:endParaRPr lang="fi-FI" b="1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98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/>
      <p:bldP spid="15" grpId="0" animBg="1"/>
      <p:bldP spid="17" grpId="0"/>
      <p:bldP spid="18" grpId="0"/>
      <p:bldP spid="19" grpId="0" animBg="1"/>
      <p:bldP spid="20" grpId="0" animBg="1"/>
      <p:bldP spid="21" grpId="0"/>
      <p:bldP spid="22" grpId="0"/>
      <p:bldP spid="24" grpId="0" animBg="1"/>
      <p:bldP spid="25" grpId="0" animBg="1"/>
      <p:bldP spid="26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21563</TotalTime>
  <Words>256</Words>
  <Application>Microsoft Office PowerPoint</Application>
  <PresentationFormat>Widescreen</PresentationFormat>
  <Paragraphs>32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Wingdings</vt:lpstr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Edoardo</dc:creator>
  <cp:lastModifiedBy>Edoardo</cp:lastModifiedBy>
  <cp:revision>2473</cp:revision>
  <dcterms:created xsi:type="dcterms:W3CDTF">2017-05-24T07:22:55Z</dcterms:created>
  <dcterms:modified xsi:type="dcterms:W3CDTF">2019-06-09T15:33:46Z</dcterms:modified>
</cp:coreProperties>
</file>