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442" r:id="rId2"/>
    <p:sldId id="443" r:id="rId3"/>
    <p:sldId id="446" r:id="rId4"/>
  </p:sldIdLst>
  <p:sldSz cx="9144000" cy="5715000" type="screen16x10"/>
  <p:notesSz cx="6742113" cy="987425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B3A"/>
    <a:srgbClr val="FFFFFF"/>
    <a:srgbClr val="A6C9AA"/>
    <a:srgbClr val="E1B7A4"/>
    <a:srgbClr val="D3D7E8"/>
    <a:srgbClr val="EF3340"/>
    <a:srgbClr val="005EB8"/>
    <a:srgbClr val="BB16A3"/>
    <a:srgbClr val="FFCD00"/>
    <a:srgbClr val="FFC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8220" autoAdjust="0"/>
    <p:restoredTop sz="87449" autoAdjust="0"/>
  </p:normalViewPr>
  <p:slideViewPr>
    <p:cSldViewPr snapToObjects="1">
      <p:cViewPr varScale="1">
        <p:scale>
          <a:sx n="114" d="100"/>
          <a:sy n="114" d="100"/>
        </p:scale>
        <p:origin x="101" y="691"/>
      </p:cViewPr>
      <p:guideLst>
        <p:guide orient="horz" pos="167"/>
        <p:guide orient="horz" pos="3070"/>
        <p:guide pos="295"/>
        <p:guide pos="5465"/>
      </p:guideLst>
    </p:cSldViewPr>
  </p:slideViewPr>
  <p:outlineViewPr>
    <p:cViewPr>
      <p:scale>
        <a:sx n="33" d="100"/>
        <a:sy n="33" d="100"/>
      </p:scale>
      <p:origin x="0" y="-107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notesViewPr>
    <p:cSldViewPr snapToObjects="1">
      <p:cViewPr varScale="1">
        <p:scale>
          <a:sx n="74" d="100"/>
          <a:sy n="74" d="100"/>
        </p:scale>
        <p:origin x="342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6/10/2019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8826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8826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10.6.2019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41363"/>
            <a:ext cx="5922963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90271"/>
            <a:ext cx="539369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6"/>
            <a:ext cx="2921582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8826"/>
            <a:ext cx="2921582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b="27745"/>
          <a:stretch/>
        </p:blipFill>
        <p:spPr>
          <a:xfrm>
            <a:off x="251520" y="1561356"/>
            <a:ext cx="8634150" cy="309634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561356"/>
            <a:ext cx="8207375" cy="1296144"/>
          </a:xfrm>
          <a:prstGeom prst="rect">
            <a:avLst/>
          </a:prstGeom>
          <a:ln>
            <a:solidFill>
              <a:srgbClr val="009B3A"/>
            </a:solidFill>
          </a:ln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2400" b="1" spc="-200" baseline="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Master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8313" y="3289528"/>
            <a:ext cx="5495420" cy="79208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400" i="0">
                <a:solidFill>
                  <a:schemeClr val="bg1"/>
                </a:solidFill>
                <a:latin typeface="+mn-lt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Group</a:t>
            </a:r>
          </a:p>
          <a:p>
            <a:r>
              <a:rPr lang="en-US" dirty="0" smtClean="0"/>
              <a:t>Department</a:t>
            </a:r>
            <a:br>
              <a:rPr lang="en-US" dirty="0" smtClean="0"/>
            </a:br>
            <a:r>
              <a:rPr lang="en-US" dirty="0" smtClean="0"/>
              <a:t>School</a:t>
            </a:r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468313" y="2929528"/>
            <a:ext cx="5495420" cy="3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1600" i="1" kern="1200">
                <a:solidFill>
                  <a:schemeClr val="bg1"/>
                </a:solidFill>
                <a:latin typeface="Georgia"/>
                <a:ea typeface="ＭＳ Ｐゴシック" charset="0"/>
                <a:cs typeface="Georgia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i="0" smtClean="0">
                <a:latin typeface="+mn-lt"/>
              </a:rPr>
              <a:t>Seeve </a:t>
            </a:r>
            <a:r>
              <a:rPr lang="fi-FI" sz="1400" i="0" smtClean="0">
                <a:latin typeface="+mn-lt"/>
              </a:rPr>
              <a:t>Teemu</a:t>
            </a:r>
            <a:endParaRPr lang="en-US" sz="1400" i="0" dirty="0">
              <a:latin typeface="+mn-lt"/>
            </a:endParaRPr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468313" y="4079264"/>
            <a:ext cx="5495420" cy="3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457200" rtl="0" eaLnBrk="0" fontAlgn="base" hangingPunct="0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1600" i="1" kern="1200">
                <a:solidFill>
                  <a:schemeClr val="bg1"/>
                </a:solidFill>
                <a:latin typeface="Georgia"/>
                <a:ea typeface="ＭＳ Ｐゴシック" charset="0"/>
                <a:cs typeface="Georgia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-128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ヒラギノ角ゴ Pro W3" charset="-128"/>
                <a:cs typeface="ヒラギノ角ゴ Pro W3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MS PGothic" pitchFamily="34" charset="-128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0CB7DAC5-CC17-430F-8913-F8C6C01F726A}" type="datetime1">
              <a:rPr lang="fi-FI" sz="1400" i="0" baseline="0" smtClean="0">
                <a:latin typeface="+mn-lt"/>
              </a:rPr>
              <a:t>10.6.2019</a:t>
            </a:fld>
            <a:endParaRPr lang="en-US" sz="1400" i="0" baseline="0" dirty="0"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3" y="417454"/>
            <a:ext cx="1152128" cy="92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3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pic>
        <p:nvPicPr>
          <p:cNvPr id="5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9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subtitle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2800" b="1" spc="-100">
                <a:solidFill>
                  <a:srgbClr val="009B3A"/>
                </a:solidFill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lang="en-US" sz="2000" kern="1200" noProof="0" dirty="0" smtClean="0">
                <a:solidFill>
                  <a:srgbClr val="009B3A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237600" indent="-212400">
              <a:buClr>
                <a:srgbClr val="009B3A"/>
              </a:buClr>
              <a:buSzPct val="65000"/>
              <a:buFont typeface="Arial" panose="020B0604020202020204" pitchFamily="34" charset="0"/>
              <a:buChar char="►"/>
              <a:defRPr sz="1800">
                <a:latin typeface="+mn-lt"/>
              </a:defRPr>
            </a:lvl2pPr>
            <a:lvl3pPr marL="460800" indent="-230400">
              <a:buClr>
                <a:srgbClr val="009B3A"/>
              </a:buClr>
              <a:buSzPct val="100000"/>
              <a:buFontTx/>
              <a:buChar char="►"/>
              <a:defRPr sz="1600" i="0">
                <a:solidFill>
                  <a:schemeClr val="tx1"/>
                </a:solidFill>
                <a:latin typeface="+mn-lt"/>
                <a:cs typeface="Georgia"/>
              </a:defRPr>
            </a:lvl3pPr>
            <a:lvl4pPr marL="792000" indent="-194400">
              <a:buClr>
                <a:srgbClr val="009B3A"/>
              </a:buClr>
              <a:buSzPct val="50000"/>
              <a:buFont typeface="Arial" panose="020B0604020202020204" pitchFamily="34" charset="0"/>
              <a:buChar char="►"/>
              <a:defRPr sz="1400" baseline="0">
                <a:latin typeface="+mn-lt"/>
              </a:defRPr>
            </a:lvl4pPr>
            <a:lvl5pPr marL="1087200" indent="-228600">
              <a:buClr>
                <a:srgbClr val="009B3A"/>
              </a:buClr>
              <a:buSzPct val="100000"/>
              <a:buFont typeface="Arial" panose="020B0604020202020204" pitchFamily="34" charset="0"/>
              <a:buChar char="•"/>
              <a:defRPr sz="1200" baseline="0">
                <a:latin typeface="+mn-lt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>
          <a:xfrm>
            <a:off x="5056956" y="5232806"/>
            <a:ext cx="3619500" cy="154782"/>
          </a:xfrm>
        </p:spPr>
        <p:txBody>
          <a:bodyPr/>
          <a:lstStyle>
            <a:lvl1pPr>
              <a:defRPr sz="800" b="1" baseline="0"/>
            </a:lvl1pPr>
          </a:lstStyle>
          <a:p>
            <a:pPr>
              <a:defRPr/>
            </a:pPr>
            <a:fld id="{D5D6B4B2-80D3-4395-9F7E-1D4D94F829F7}" type="datetime1">
              <a:rPr lang="fi-FI" smtClean="0"/>
              <a:pPr>
                <a:defRPr/>
              </a:pPr>
              <a:t>10.6.2019</a:t>
            </a:fld>
            <a:endParaRPr lang="en-US" dirty="0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>
          <a:xfrm>
            <a:off x="5056956" y="4957456"/>
            <a:ext cx="3619500" cy="275350"/>
          </a:xfrm>
        </p:spPr>
        <p:txBody>
          <a:bodyPr/>
          <a:lstStyle>
            <a:lvl1pPr>
              <a:defRPr sz="800" b="1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Scenario-based Analytics for Strategic Decision Support</a:t>
            </a:r>
          </a:p>
          <a:p>
            <a:pPr>
              <a:defRPr/>
            </a:pPr>
            <a:r>
              <a:rPr lang="en-US" dirty="0" smtClean="0"/>
              <a:t>Seeve</a:t>
            </a:r>
            <a:endParaRPr lang="en-US" dirty="0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>
          <a:xfrm>
            <a:off x="5056956" y="5387588"/>
            <a:ext cx="3619500" cy="134938"/>
          </a:xfrm>
        </p:spPr>
        <p:txBody>
          <a:bodyPr/>
          <a:lstStyle>
            <a:lvl1pPr>
              <a:defRPr sz="800" b="1" baseline="0"/>
            </a:lvl1pPr>
          </a:lstStyle>
          <a:p>
            <a:pPr>
              <a:defRPr/>
            </a:pPr>
            <a:fld id="{49EFD4B7-1CC6-864B-A72A-C978B70BBA9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57150" cmpd="sng">
            <a:solidFill>
              <a:srgbClr val="009B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ooter Placeholder 13"/>
          <p:cNvSpPr txBox="1">
            <a:spLocks/>
          </p:cNvSpPr>
          <p:nvPr userDrawn="1"/>
        </p:nvSpPr>
        <p:spPr>
          <a:xfrm>
            <a:off x="5056956" y="4957456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en-US"/>
            </a:defPPr>
            <a:lvl1pPr algn="r" defTabSz="457200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endParaRPr lang="en-US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314" y="5117411"/>
            <a:ext cx="1960562" cy="40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 smtClean="0"/>
              <a:t>Click</a:t>
            </a:r>
            <a:r>
              <a:rPr lang="fi-FI" dirty="0" smtClean="0"/>
              <a:t> to </a:t>
            </a:r>
            <a:r>
              <a:rPr lang="fi-FI" dirty="0" err="1" smtClean="0"/>
              <a:t>edit</a:t>
            </a:r>
            <a:r>
              <a:rPr lang="fi-FI" dirty="0" smtClean="0"/>
              <a:t> </a:t>
            </a:r>
            <a:r>
              <a:rPr lang="fi-FI" dirty="0" err="1" smtClean="0"/>
              <a:t>Master</a:t>
            </a:r>
            <a:r>
              <a:rPr lang="fi-FI" dirty="0" smtClean="0"/>
              <a:t> </a:t>
            </a:r>
            <a:r>
              <a:rPr lang="fi-FI" dirty="0" err="1" smtClean="0"/>
              <a:t>title</a:t>
            </a:r>
            <a:r>
              <a:rPr lang="fi-FI" dirty="0" smtClean="0"/>
              <a:t> </a:t>
            </a:r>
            <a:r>
              <a:rPr lang="fi-FI" dirty="0" err="1" smtClean="0"/>
              <a:t>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599F4-C11F-427E-9976-51814F469241}" type="datetime1">
              <a:rPr lang="fi-FI" smtClean="0"/>
              <a:t>10.6.2019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Scenario-based Pension Fund Portfolio Optimization Seeve, Liesiö, Vilkkumaa</a:t>
            </a: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7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51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Scenario-based Pension Fund Portfolio Optimization Seeve, Liesiö, Vilkkumaa</a:t>
            </a:r>
            <a:endParaRPr lang="fi-FI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FDC63C-966F-4620-A433-DFA9673DEB0A}" type="datetime1">
              <a:rPr lang="fi-FI" smtClean="0"/>
              <a:t>10.6.2019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51" r:id="rId2"/>
    <p:sldLayoutId id="2147484753" r:id="rId3"/>
    <p:sldLayoutId id="2147484756" r:id="rId4"/>
    <p:sldLayoutId id="2147484759" r:id="rId5"/>
    <p:sldLayoutId id="2147484762" r:id="rId6"/>
    <p:sldLayoutId id="2147484765" r:id="rId7"/>
    <p:sldLayoutId id="2147484767" r:id="rId8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Scenario-based Analytics for Strategic Decision Support</a:t>
            </a:r>
            <a:endParaRPr lang="fi-FI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Management Science Group</a:t>
            </a:r>
          </a:p>
          <a:p>
            <a:r>
              <a:rPr lang="en-US" dirty="0" smtClean="0"/>
              <a:t>Department of Information and Service Management</a:t>
            </a:r>
          </a:p>
          <a:p>
            <a:r>
              <a:rPr lang="en-US" dirty="0" smtClean="0"/>
              <a:t>Aalto University School of Business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583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600" dirty="0"/>
              <a:t>Scenario-based Analytics for Strategic Decision Support</a:t>
            </a:r>
            <a:endParaRPr lang="fi-FI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>
              <a:defRPr/>
            </a:pPr>
            <a:fld id="{D5D6B4B2-80D3-4395-9F7E-1D4D94F829F7}" type="datetime1">
              <a:rPr lang="fi-FI" smtClean="0"/>
              <a:pPr>
                <a:defRPr/>
              </a:pPr>
              <a:t>10.6.2019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Scenario-based Analytics for Strategic Decision Support</a:t>
            </a:r>
          </a:p>
          <a:p>
            <a:pPr>
              <a:defRPr/>
            </a:pPr>
            <a:r>
              <a:rPr lang="en-US" smtClean="0"/>
              <a:t>Seeve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fld id="{49EFD4B7-1CC6-864B-A72A-C978B70BBA9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lvl="1"/>
            <a:r>
              <a:rPr lang="en-US" dirty="0" smtClean="0"/>
              <a:t>Supervisors Eeva Vilkkumaa, Juuso Liesiö</a:t>
            </a:r>
          </a:p>
          <a:p>
            <a:pPr lvl="1"/>
            <a:r>
              <a:rPr lang="en-US" dirty="0" smtClean="0"/>
              <a:t>First two years’ </a:t>
            </a:r>
            <a:r>
              <a:rPr lang="en-US" dirty="0" smtClean="0"/>
              <a:t>funding with </a:t>
            </a:r>
            <a:r>
              <a:rPr lang="en-US" dirty="0" smtClean="0"/>
              <a:t>BIZ doctoral studies funding model</a:t>
            </a:r>
          </a:p>
          <a:p>
            <a:pPr lvl="2"/>
            <a:r>
              <a:rPr lang="en-US" dirty="0" smtClean="0"/>
              <a:t>56% work contract with ISM department</a:t>
            </a:r>
          </a:p>
          <a:p>
            <a:pPr lvl="2"/>
            <a:r>
              <a:rPr lang="en-US" dirty="0" smtClean="0"/>
              <a:t>Half-grant from HSE foundation (1</a:t>
            </a:r>
            <a:r>
              <a:rPr lang="en-US" baseline="30000" dirty="0" smtClean="0"/>
              <a:t>st</a:t>
            </a:r>
            <a:r>
              <a:rPr lang="en-US" dirty="0" smtClean="0"/>
              <a:t> year) and </a:t>
            </a:r>
            <a:r>
              <a:rPr lang="en-US" dirty="0" err="1" smtClean="0"/>
              <a:t>Liikesivistysrahasto</a:t>
            </a:r>
            <a:r>
              <a:rPr lang="en-US" dirty="0" smtClean="0"/>
              <a:t> (2</a:t>
            </a:r>
            <a:r>
              <a:rPr lang="en-US" baseline="30000" dirty="0" smtClean="0"/>
              <a:t>nd</a:t>
            </a:r>
            <a:r>
              <a:rPr lang="en-US" dirty="0" smtClean="0"/>
              <a:t> year)</a:t>
            </a:r>
          </a:p>
          <a:p>
            <a:pPr lvl="1"/>
            <a:r>
              <a:rPr lang="en-US" dirty="0" smtClean="0"/>
              <a:t>Key research question:</a:t>
            </a:r>
          </a:p>
          <a:p>
            <a:pPr lvl="2"/>
            <a:r>
              <a:rPr lang="en-US" i="1" dirty="0" smtClean="0"/>
              <a:t>How to augment traditional trend extrapolation based decision support methods with scenario-based analytics, which integrates expert judgment and statistical methods to support strategic decision making?</a:t>
            </a:r>
            <a:endParaRPr lang="en-US" dirty="0" smtClean="0"/>
          </a:p>
          <a:p>
            <a:pPr lvl="1"/>
            <a:r>
              <a:rPr lang="en-US" dirty="0" smtClean="0"/>
              <a:t>Expected contribution</a:t>
            </a:r>
          </a:p>
          <a:p>
            <a:pPr lvl="2"/>
            <a:r>
              <a:rPr lang="en-US" i="1" dirty="0" smtClean="0"/>
              <a:t>Analytical methods with solid theoretical foundations and their implementations in academia-industry collaboration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912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861" y="728552"/>
            <a:ext cx="3761613" cy="204360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82" y="3171144"/>
            <a:ext cx="3207582" cy="23896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67544" y="49188"/>
            <a:ext cx="40815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009B3A"/>
                </a:solidFill>
              </a:rPr>
              <a:t>Manuscripts and plans</a:t>
            </a:r>
            <a:endParaRPr lang="fi-FI" sz="2800" b="1" dirty="0">
              <a:solidFill>
                <a:srgbClr val="009B3A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925184"/>
              </p:ext>
            </p:extLst>
          </p:nvPr>
        </p:nvGraphicFramePr>
        <p:xfrm>
          <a:off x="5220072" y="1849388"/>
          <a:ext cx="1152000" cy="963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4805">
                  <a:extLst>
                    <a:ext uri="{9D8B030D-6E8A-4147-A177-3AD203B41FA5}">
                      <a16:colId xmlns:a16="http://schemas.microsoft.com/office/drawing/2014/main" val="1108562075"/>
                    </a:ext>
                  </a:extLst>
                </a:gridCol>
                <a:gridCol w="409827">
                  <a:extLst>
                    <a:ext uri="{9D8B030D-6E8A-4147-A177-3AD203B41FA5}">
                      <a16:colId xmlns:a16="http://schemas.microsoft.com/office/drawing/2014/main" val="1691807577"/>
                    </a:ext>
                  </a:extLst>
                </a:gridCol>
                <a:gridCol w="307368">
                  <a:extLst>
                    <a:ext uri="{9D8B030D-6E8A-4147-A177-3AD203B41FA5}">
                      <a16:colId xmlns:a16="http://schemas.microsoft.com/office/drawing/2014/main" val="4010370522"/>
                    </a:ext>
                  </a:extLst>
                </a:gridCol>
              </a:tblGrid>
              <a:tr h="113476"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Econ.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Tech.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EU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113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A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A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A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8D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90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B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B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B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E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06691"/>
                  </a:ext>
                </a:extLst>
              </a:tr>
              <a:tr h="111548"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C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C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C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030051"/>
                  </a:ext>
                </a:extLst>
              </a:tr>
              <a:tr h="152310"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/>
                        <a:t>D</a:t>
                      </a:r>
                      <a:endParaRPr lang="fi-FI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 smtClean="0"/>
                        <a:t>D</a:t>
                      </a:r>
                      <a:endParaRPr lang="en-US" sz="800" baseline="0" dirty="0"/>
                    </a:p>
                  </a:txBody>
                  <a:tcPr marL="70744" marR="70744" marT="35372" marB="353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334330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 flipH="1">
            <a:off x="185250" y="481236"/>
            <a:ext cx="895875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solidFill>
                  <a:srgbClr val="009B3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► </a:t>
            </a:r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</a:t>
            </a:r>
            <a:r>
              <a:rPr lang="en-US" sz="2000" dirty="0"/>
              <a:t>paper “</a:t>
            </a:r>
            <a:r>
              <a:rPr lang="en-US" sz="2000" dirty="0" smtClean="0"/>
              <a:t>Visualization-based analytic method </a:t>
            </a:r>
            <a:r>
              <a:rPr lang="en-US" sz="2000" dirty="0"/>
              <a:t>to </a:t>
            </a:r>
            <a:r>
              <a:rPr lang="en-US" sz="2000" dirty="0" smtClean="0"/>
              <a:t>identify </a:t>
            </a:r>
            <a:r>
              <a:rPr lang="en-US" sz="2000" dirty="0"/>
              <a:t>a </a:t>
            </a:r>
            <a:r>
              <a:rPr lang="en-US" sz="2000" dirty="0" smtClean="0"/>
              <a:t>set </a:t>
            </a:r>
            <a:r>
              <a:rPr lang="en-US" sz="2000" dirty="0"/>
              <a:t>of </a:t>
            </a:r>
            <a:r>
              <a:rPr lang="en-US" sz="2000" dirty="0" smtClean="0"/>
              <a:t>scenario </a:t>
            </a:r>
            <a:r>
              <a:rPr lang="en-US" sz="2000" dirty="0"/>
              <a:t>for </a:t>
            </a:r>
            <a:r>
              <a:rPr lang="en-US" sz="2000" dirty="0" smtClean="0"/>
              <a:t>strategic planning</a:t>
            </a:r>
            <a:r>
              <a:rPr lang="en-US" sz="2000" dirty="0"/>
              <a:t>” (manuscript phase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732820"/>
              </p:ext>
            </p:extLst>
          </p:nvPr>
        </p:nvGraphicFramePr>
        <p:xfrm>
          <a:off x="35496" y="1129308"/>
          <a:ext cx="3301408" cy="1188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9250">
                  <a:extLst>
                    <a:ext uri="{9D8B030D-6E8A-4147-A177-3AD203B41FA5}">
                      <a16:colId xmlns:a16="http://schemas.microsoft.com/office/drawing/2014/main" val="1108562075"/>
                    </a:ext>
                  </a:extLst>
                </a:gridCol>
                <a:gridCol w="1100469">
                  <a:extLst>
                    <a:ext uri="{9D8B030D-6E8A-4147-A177-3AD203B41FA5}">
                      <a16:colId xmlns:a16="http://schemas.microsoft.com/office/drawing/2014/main" val="1691807577"/>
                    </a:ext>
                  </a:extLst>
                </a:gridCol>
                <a:gridCol w="1031689">
                  <a:extLst>
                    <a:ext uri="{9D8B030D-6E8A-4147-A177-3AD203B41FA5}">
                      <a16:colId xmlns:a16="http://schemas.microsoft.com/office/drawing/2014/main" val="401037052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r>
                        <a:rPr lang="en-US" sz="800" dirty="0"/>
                        <a:t>Economy</a:t>
                      </a:r>
                      <a:endParaRPr lang="fi-FI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Technology</a:t>
                      </a:r>
                      <a:endParaRPr lang="fi-FI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European union</a:t>
                      </a:r>
                      <a:endParaRPr lang="fi-FI" sz="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B3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81131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/>
                        <a:t>A.</a:t>
                      </a:r>
                      <a:r>
                        <a:rPr lang="en-US" sz="800" baseline="0" dirty="0"/>
                        <a:t> </a:t>
                      </a:r>
                      <a:r>
                        <a:rPr lang="en-US" sz="800" dirty="0"/>
                        <a:t>Equally</a:t>
                      </a:r>
                      <a:r>
                        <a:rPr lang="en-US" sz="800" baseline="0" dirty="0"/>
                        <a:t> </a:t>
                      </a:r>
                      <a:r>
                        <a:rPr lang="en-US" sz="800" baseline="0" dirty="0" smtClean="0"/>
                        <a:t>growth</a:t>
                      </a:r>
                      <a:endParaRPr lang="fi-FI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dirty="0"/>
                        <a:t>A. Digital </a:t>
                      </a:r>
                      <a:r>
                        <a:rPr lang="en-US" sz="800" dirty="0" smtClean="0"/>
                        <a:t>evolution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A. Slow </a:t>
                      </a:r>
                      <a:r>
                        <a:rPr lang="en-US" sz="800" dirty="0" smtClean="0"/>
                        <a:t>decline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9077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/>
                        <a:t>B. Polarized</a:t>
                      </a:r>
                      <a:r>
                        <a:rPr lang="en-US" sz="800" baseline="0" dirty="0"/>
                        <a:t> </a:t>
                      </a:r>
                      <a:r>
                        <a:rPr lang="en-US" sz="800" baseline="0" dirty="0" smtClean="0"/>
                        <a:t>growth</a:t>
                      </a:r>
                      <a:endParaRPr lang="fi-FI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dirty="0"/>
                        <a:t>B. Digital </a:t>
                      </a:r>
                      <a:r>
                        <a:rPr lang="en-US" sz="800" dirty="0" smtClean="0"/>
                        <a:t>revolution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B. </a:t>
                      </a:r>
                      <a:r>
                        <a:rPr lang="en-US" sz="800" dirty="0" smtClean="0"/>
                        <a:t>Harmonization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0669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/>
                        <a:t>C. </a:t>
                      </a:r>
                      <a:r>
                        <a:rPr lang="en-US" sz="800" dirty="0" smtClean="0"/>
                        <a:t>Stagnation</a:t>
                      </a:r>
                      <a:endParaRPr lang="fi-FI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800" dirty="0"/>
                        <a:t>C. Digital stagnation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C. Internal </a:t>
                      </a:r>
                      <a:r>
                        <a:rPr lang="en-US" sz="800" dirty="0" smtClean="0"/>
                        <a:t>blocs</a:t>
                      </a: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03005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r>
                        <a:rPr lang="en-US" sz="800" dirty="0"/>
                        <a:t>D. </a:t>
                      </a:r>
                      <a:r>
                        <a:rPr lang="en-US" sz="800" dirty="0" smtClean="0"/>
                        <a:t>Crises </a:t>
                      </a:r>
                      <a:r>
                        <a:rPr lang="en-US" sz="800" dirty="0"/>
                        <a:t>&amp; turbulence</a:t>
                      </a:r>
                      <a:endParaRPr lang="fi-FI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D. Decay of the EU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33433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188623"/>
              </p:ext>
            </p:extLst>
          </p:nvPr>
        </p:nvGraphicFramePr>
        <p:xfrm>
          <a:off x="3582972" y="1129308"/>
          <a:ext cx="1463040" cy="11811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62560">
                  <a:extLst>
                    <a:ext uri="{9D8B030D-6E8A-4147-A177-3AD203B41FA5}">
                      <a16:colId xmlns:a16="http://schemas.microsoft.com/office/drawing/2014/main" val="1975580273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918833675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387692478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169395166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096257972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715822812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364570874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460353629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2883260239"/>
                    </a:ext>
                  </a:extLst>
                </a:gridCol>
              </a:tblGrid>
              <a:tr h="105085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Tech.</a:t>
                      </a:r>
                      <a:endParaRPr lang="fi-FI" sz="8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9B3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EU</a:t>
                      </a:r>
                      <a:endParaRPr lang="fi-FI" sz="800" baseline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9B3A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2775865"/>
                  </a:ext>
                </a:extLst>
              </a:tr>
              <a:tr h="84068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</a:rPr>
                        <a:t>B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C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</a:rPr>
                        <a:t>C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D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672922"/>
                  </a:ext>
                </a:extLst>
              </a:tr>
              <a:tr h="89322">
                <a:tc row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Econ.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</a:rPr>
                        <a:t>A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8D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745472"/>
                  </a:ext>
                </a:extLst>
              </a:tr>
              <a:tr h="89322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  <a:latin typeface="+mn-lt"/>
                          <a:ea typeface="+mn-ea"/>
                        </a:rPr>
                        <a:t>B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solidFill>
                      <a:srgbClr val="1A96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0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ctr">
                    <a:solidFill>
                      <a:srgbClr val="FC8D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solidFill>
                      <a:srgbClr val="1A96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1CF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032055"/>
                  </a:ext>
                </a:extLst>
              </a:tr>
              <a:tr h="89322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  <a:latin typeface="+mn-lt"/>
                          <a:ea typeface="+mn-ea"/>
                        </a:rPr>
                        <a:t>C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1CF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234203"/>
                  </a:ext>
                </a:extLst>
              </a:tr>
              <a:tr h="89322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96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F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583213"/>
                  </a:ext>
                </a:extLst>
              </a:tr>
              <a:tr h="89322">
                <a:tc rowSpan="3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Tech.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solidFill>
                      <a:srgbClr val="009B3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317562"/>
                  </a:ext>
                </a:extLst>
              </a:tr>
              <a:tr h="89322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</a:rPr>
                        <a:t>B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fi-FI" sz="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1990196"/>
                  </a:ext>
                </a:extLst>
              </a:tr>
              <a:tr h="89322">
                <a:tc vMerge="1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fi-FI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cap="all" dirty="0">
                          <a:effectLst/>
                          <a:latin typeface="+mn-lt"/>
                          <a:ea typeface="+mn-ea"/>
                        </a:rPr>
                        <a:t>C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BDD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fi-FI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F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F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3659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417971" y="1273324"/>
            <a:ext cx="360040" cy="0"/>
          </a:xfrm>
          <a:prstGeom prst="straightConnector1">
            <a:avLst/>
          </a:prstGeom>
          <a:ln>
            <a:solidFill>
              <a:srgbClr val="009B3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115204" y="1273324"/>
            <a:ext cx="360040" cy="0"/>
          </a:xfrm>
          <a:prstGeom prst="straightConnector1">
            <a:avLst/>
          </a:prstGeom>
          <a:ln>
            <a:solidFill>
              <a:srgbClr val="009B3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flipH="1">
            <a:off x="185250" y="3034736"/>
            <a:ext cx="669100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b="1" dirty="0" smtClean="0">
                <a:solidFill>
                  <a:srgbClr val="009B3A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► </a:t>
            </a:r>
            <a:r>
              <a:rPr lang="en-US" sz="2000" dirty="0" smtClean="0"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</a:t>
            </a:r>
            <a:r>
              <a:rPr lang="en-US" sz="2000" dirty="0"/>
              <a:t>paper </a:t>
            </a:r>
            <a:r>
              <a:rPr lang="en-US" sz="2000" dirty="0" smtClean="0"/>
              <a:t>“Scenario-based portfolio models for strategic asset allocation” (early development phase)</a:t>
            </a:r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5" y="3650289"/>
            <a:ext cx="3229400" cy="1545387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171511"/>
              </p:ext>
            </p:extLst>
          </p:nvPr>
        </p:nvGraphicFramePr>
        <p:xfrm>
          <a:off x="678229" y="5220978"/>
          <a:ext cx="2087952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984">
                  <a:extLst>
                    <a:ext uri="{9D8B030D-6E8A-4147-A177-3AD203B41FA5}">
                      <a16:colId xmlns:a16="http://schemas.microsoft.com/office/drawing/2014/main" val="1920742801"/>
                    </a:ext>
                  </a:extLst>
                </a:gridCol>
                <a:gridCol w="695984">
                  <a:extLst>
                    <a:ext uri="{9D8B030D-6E8A-4147-A177-3AD203B41FA5}">
                      <a16:colId xmlns:a16="http://schemas.microsoft.com/office/drawing/2014/main" val="2317832702"/>
                    </a:ext>
                  </a:extLst>
                </a:gridCol>
                <a:gridCol w="695984">
                  <a:extLst>
                    <a:ext uri="{9D8B030D-6E8A-4147-A177-3AD203B41FA5}">
                      <a16:colId xmlns:a16="http://schemas.microsoft.com/office/drawing/2014/main" val="966591322"/>
                    </a:ext>
                  </a:extLst>
                </a:gridCol>
              </a:tblGrid>
              <a:tr h="192471"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Regime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fi-FI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D3D7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Regime</a:t>
                      </a:r>
                      <a:r>
                        <a:rPr lang="en-US" sz="800" b="0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fi-FI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E1B7A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dirty="0" smtClean="0">
                          <a:solidFill>
                            <a:schemeClr val="tx1"/>
                          </a:solidFill>
                        </a:rPr>
                        <a:t>Regime 3</a:t>
                      </a:r>
                      <a:endParaRPr lang="fi-FI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A6C9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60182"/>
                  </a:ext>
                </a:extLst>
              </a:tr>
            </a:tbl>
          </a:graphicData>
        </a:graphic>
      </p:graphicFrame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3833" y="3669255"/>
            <a:ext cx="1668247" cy="1295443"/>
          </a:xfrm>
          <a:prstGeom prst="rect">
            <a:avLst/>
          </a:prstGeom>
        </p:spPr>
      </p:pic>
      <p:sp>
        <p:nvSpPr>
          <p:cNvPr id="18" name="Plus 17"/>
          <p:cNvSpPr/>
          <p:nvPr/>
        </p:nvSpPr>
        <p:spPr>
          <a:xfrm>
            <a:off x="3336904" y="3937620"/>
            <a:ext cx="286929" cy="270646"/>
          </a:xfrm>
          <a:prstGeom prst="mathPlus">
            <a:avLst/>
          </a:prstGeom>
          <a:solidFill>
            <a:srgbClr val="009B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292080" y="4081636"/>
            <a:ext cx="360040" cy="0"/>
          </a:xfrm>
          <a:prstGeom prst="straightConnector1">
            <a:avLst/>
          </a:prstGeom>
          <a:ln>
            <a:solidFill>
              <a:srgbClr val="009B3A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27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 University">
  <a:themeElements>
    <a:clrScheme name="Custom 3">
      <a:dk1>
        <a:sysClr val="windowText" lastClr="000000"/>
      </a:dk1>
      <a:lt1>
        <a:sysClr val="window" lastClr="FFFFFF"/>
      </a:lt1>
      <a:dk2>
        <a:srgbClr val="FFFFFF"/>
      </a:dk2>
      <a:lt2>
        <a:srgbClr val="8C857B"/>
      </a:lt2>
      <a:accent1>
        <a:srgbClr val="78BE2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299</Words>
  <Application>Microsoft Office PowerPoint</Application>
  <PresentationFormat>On-screen Show (16:10)</PresentationFormat>
  <Paragraphs>119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Courier New</vt:lpstr>
      <vt:lpstr>Georgia</vt:lpstr>
      <vt:lpstr>Lucida Grande</vt:lpstr>
      <vt:lpstr>Times New Roman</vt:lpstr>
      <vt:lpstr>Wingdings</vt:lpstr>
      <vt:lpstr>ヒラギノ角ゴ Pro W3</vt:lpstr>
      <vt:lpstr>Aalto University</vt:lpstr>
      <vt:lpstr>Scenario-based Analytics for Strategic Decision Support</vt:lpstr>
      <vt:lpstr>Scenario-based Analytics for Strategic Decision Support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2013-12-22T17:18:02Z</dcterms:created>
  <dcterms:modified xsi:type="dcterms:W3CDTF">2019-06-10T07:22:56Z</dcterms:modified>
</cp:coreProperties>
</file>