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7">
          <p15:clr>
            <a:srgbClr val="A4A3A4"/>
          </p15:clr>
        </p15:guide>
        <p15:guide id="2" orient="horz" pos="3070">
          <p15:clr>
            <a:srgbClr val="A4A3A4"/>
          </p15:clr>
        </p15:guide>
        <p15:guide id="3" pos="295">
          <p15:clr>
            <a:srgbClr val="A4A3A4"/>
          </p15:clr>
        </p15:guide>
        <p15:guide id="4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clrMru>
    <a:srgbClr val="BB16A3"/>
    <a:srgbClr val="EF3340"/>
    <a:srgbClr val="FFCD00"/>
    <a:srgbClr val="005EB8"/>
    <a:srgbClr val="FFCDB8"/>
    <a:srgbClr val="FFCF06"/>
    <a:srgbClr val="F8C704"/>
    <a:srgbClr val="EFC002"/>
    <a:srgbClr val="00A8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34" autoAdjust="0"/>
    <p:restoredTop sz="94679"/>
  </p:normalViewPr>
  <p:slideViewPr>
    <p:cSldViewPr snapToObjects="1">
      <p:cViewPr varScale="1">
        <p:scale>
          <a:sx n="128" d="100"/>
          <a:sy n="128" d="100"/>
        </p:scale>
        <p:origin x="1088" y="184"/>
      </p:cViewPr>
      <p:guideLst>
        <p:guide orient="horz" pos="167"/>
        <p:guide orient="horz" pos="3070"/>
        <p:guide pos="295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4" d="100"/>
        <a:sy n="18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i Neuvonen" userId="e686a76cae6e2c22" providerId="LiveId" clId="{9B6EAB01-DC59-0241-BD42-1F7EEB99F3BC}"/>
  </pc:docChgLst>
  <pc:docChgLst>
    <pc:chgData name="Lauri Neuvonen" userId="e686a76cae6e2c22" providerId="LiveId" clId="{8B3896A3-C8DB-6547-8204-5FD772EB6565}"/>
    <pc:docChg chg="modSld">
      <pc:chgData name="Lauri Neuvonen" userId="e686a76cae6e2c22" providerId="LiveId" clId="{8B3896A3-C8DB-6547-8204-5FD772EB6565}" dt="2019-06-07T12:21:52.744" v="377" actId="20577"/>
      <pc:docMkLst>
        <pc:docMk/>
      </pc:docMkLst>
      <pc:sldChg chg="modSp">
        <pc:chgData name="Lauri Neuvonen" userId="e686a76cae6e2c22" providerId="LiveId" clId="{8B3896A3-C8DB-6547-8204-5FD772EB6565}" dt="2019-06-07T12:21:52.744" v="377" actId="20577"/>
        <pc:sldMkLst>
          <pc:docMk/>
          <pc:sldMk cId="2941027983" sldId="257"/>
        </pc:sldMkLst>
        <pc:spChg chg="mod">
          <ac:chgData name="Lauri Neuvonen" userId="e686a76cae6e2c22" providerId="LiveId" clId="{8B3896A3-C8DB-6547-8204-5FD772EB6565}" dt="2019-06-07T12:21:52.744" v="377" actId="20577"/>
          <ac:spMkLst>
            <pc:docMk/>
            <pc:sldMk cId="2941027983" sldId="257"/>
            <ac:spMk id="3" creationId="{CBFD23FB-DA7E-A44D-BD6F-64E11F7188CE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39D04D9-2D90-E741-8C77-A958108973E5}" type="datetimeFigureOut">
              <a:rPr lang="en-US"/>
              <a:pPr>
                <a:defRPr/>
              </a:pPr>
              <a:t>6/7/19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81337A6-C487-9645-B543-6BBD05A1D1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453935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FE7B0BA-8FA8-3A4A-9820-CF1299A8B616}" type="datetime1">
              <a:rPr lang="fi-FI"/>
              <a:pPr>
                <a:defRPr/>
              </a:pPr>
              <a:t>7.6.2019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66A5FF2-0573-2649-A39A-26FA52E05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72913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468313" y="1417341"/>
            <a:ext cx="8207375" cy="2952327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/>
              <a:t>Click to edit Master title style</a:t>
            </a:r>
            <a:endParaRPr lang="en-US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9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9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106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with BG image">
    <p:bg>
      <p:bgPr>
        <a:solidFill>
          <a:schemeClr val="tx1">
            <a:lumMod val="50000"/>
            <a:lumOff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68313" y="1417636"/>
            <a:ext cx="8207375" cy="2952032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495420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chemeClr val="bg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5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29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22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2" y="1418400"/>
            <a:ext cx="8208000" cy="295200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4" y="4429748"/>
            <a:ext cx="5388448" cy="66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277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"/>
          <p:cNvSpPr>
            <a:spLocks noGrp="1"/>
          </p:cNvSpPr>
          <p:nvPr>
            <p:ph type="ctrTitle"/>
          </p:nvPr>
        </p:nvSpPr>
        <p:spPr>
          <a:xfrm>
            <a:off x="468313" y="1657740"/>
            <a:ext cx="3319477" cy="2694083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6000" b="1" spc="-2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7" name="Subtitle 2"/>
          <p:cNvSpPr>
            <a:spLocks noGrp="1"/>
          </p:cNvSpPr>
          <p:nvPr>
            <p:ph type="subTitle" idx="1"/>
          </p:nvPr>
        </p:nvSpPr>
        <p:spPr>
          <a:xfrm>
            <a:off x="468313" y="4531740"/>
            <a:ext cx="3319477" cy="486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600" i="1">
                <a:solidFill>
                  <a:srgbClr val="928B81"/>
                </a:solidFill>
                <a:latin typeface="Georgia"/>
                <a:cs typeface="Georgi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subtitle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49262" y="150000"/>
            <a:ext cx="4629692" cy="5415000"/>
          </a:xfrm>
          <a:prstGeom prst="rect">
            <a:avLst/>
          </a:prstGeom>
        </p:spPr>
        <p:txBody>
          <a:bodyPr vert="horz"/>
          <a:lstStyle/>
          <a:p>
            <a:pPr lvl="0"/>
            <a:endParaRPr lang="fi-FI" noProof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00" y="0"/>
            <a:ext cx="1809750" cy="160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045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68313" y="1593555"/>
            <a:ext cx="8207375" cy="2196667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lnSpc>
                <a:spcPct val="80000"/>
              </a:lnSpc>
              <a:defRPr sz="7200" b="1" spc="-200">
                <a:solidFill>
                  <a:schemeClr val="bg1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cxnSp>
        <p:nvCxnSpPr>
          <p:cNvPr id="7" name="Straight Connector 4"/>
          <p:cNvCxnSpPr/>
          <p:nvPr userDrawn="1"/>
        </p:nvCxnSpPr>
        <p:spPr>
          <a:xfrm>
            <a:off x="468313" y="4873625"/>
            <a:ext cx="8207375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5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8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8313" y="265113"/>
            <a:ext cx="8207375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0" name="Content Placeholder 10"/>
          <p:cNvSpPr>
            <a:spLocks noGrp="1"/>
          </p:cNvSpPr>
          <p:nvPr>
            <p:ph sz="quarter" idx="14"/>
          </p:nvPr>
        </p:nvSpPr>
        <p:spPr>
          <a:xfrm>
            <a:off x="468314" y="1261611"/>
            <a:ext cx="8207374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6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BB682-87B2-4236-AF78-B49807E7713E}" type="datetime1">
              <a:rPr lang="fi-FI" smtClean="0"/>
              <a:t>7.6.2019</a:t>
            </a:fld>
            <a:endParaRPr lang="fi-FI"/>
          </a:p>
        </p:txBody>
      </p:sp>
      <p:sp>
        <p:nvSpPr>
          <p:cNvPr id="7" name="Footer Placeholder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Slide Number Placehold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FD4B7-1CC6-864B-A72A-C978B70BBA9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2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1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7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708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463308" y="265113"/>
            <a:ext cx="8212380" cy="99649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600" b="1" spc="-100">
                <a:solidFill>
                  <a:schemeClr val="tx2"/>
                </a:solidFill>
              </a:defRPr>
            </a:lvl1pPr>
          </a:lstStyle>
          <a:p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title</a:t>
            </a:r>
            <a:r>
              <a:rPr lang="fi-FI" dirty="0"/>
              <a:t> </a:t>
            </a:r>
            <a:r>
              <a:rPr lang="fi-FI" dirty="0" err="1"/>
              <a:t>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3308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 dirty="0" err="1"/>
              <a:t>Click</a:t>
            </a:r>
            <a:r>
              <a:rPr lang="fi-FI" dirty="0"/>
              <a:t> to </a:t>
            </a:r>
            <a:r>
              <a:rPr lang="fi-FI" dirty="0" err="1"/>
              <a:t>edit</a:t>
            </a:r>
            <a:r>
              <a:rPr lang="fi-FI" dirty="0"/>
              <a:t> </a:t>
            </a:r>
            <a:r>
              <a:rPr lang="fi-FI" dirty="0" err="1"/>
              <a:t>Master</a:t>
            </a:r>
            <a:r>
              <a:rPr lang="fi-FI" dirty="0"/>
              <a:t> </a:t>
            </a:r>
            <a:r>
              <a:rPr lang="fi-FI" dirty="0" err="1"/>
              <a:t>text</a:t>
            </a:r>
            <a:r>
              <a:rPr lang="fi-FI" dirty="0"/>
              <a:t> </a:t>
            </a:r>
            <a:r>
              <a:rPr lang="fi-FI" dirty="0" err="1"/>
              <a:t>styles</a:t>
            </a:r>
            <a:endParaRPr lang="fi-FI" dirty="0"/>
          </a:p>
          <a:p>
            <a:pPr lvl="1"/>
            <a:r>
              <a:rPr lang="fi-FI" dirty="0"/>
              <a:t>Second </a:t>
            </a:r>
            <a:r>
              <a:rPr lang="fi-FI" dirty="0" err="1"/>
              <a:t>level</a:t>
            </a:r>
            <a:endParaRPr lang="fi-FI" dirty="0"/>
          </a:p>
          <a:p>
            <a:pPr lvl="2"/>
            <a:r>
              <a:rPr lang="fi-FI" dirty="0"/>
              <a:t>Third </a:t>
            </a:r>
            <a:r>
              <a:rPr lang="fi-FI" dirty="0" err="1"/>
              <a:t>level</a:t>
            </a:r>
            <a:endParaRPr lang="fi-FI" dirty="0"/>
          </a:p>
          <a:p>
            <a:pPr lvl="3"/>
            <a:r>
              <a:rPr lang="fi-FI" dirty="0" err="1"/>
              <a:t>Fourth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  <a:p>
            <a:pPr lvl="4"/>
            <a:r>
              <a:rPr lang="fi-FI" dirty="0" err="1"/>
              <a:t>Fifth</a:t>
            </a:r>
            <a:r>
              <a:rPr lang="fi-FI" dirty="0"/>
              <a:t> </a:t>
            </a:r>
            <a:r>
              <a:rPr lang="fi-FI" dirty="0" err="1"/>
              <a:t>level</a:t>
            </a:r>
            <a:endParaRPr lang="fi-FI" dirty="0"/>
          </a:p>
        </p:txBody>
      </p:sp>
      <p:sp>
        <p:nvSpPr>
          <p:cNvPr id="40" name="Content Placeholder 10"/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336083"/>
          </a:xfrm>
          <a:prstGeom prst="rect">
            <a:avLst/>
          </a:prstGeom>
        </p:spPr>
        <p:txBody>
          <a:bodyPr vert="horz" lIns="0" tIns="0" rIns="0" bIns="0"/>
          <a:lstStyle>
            <a:lvl1pPr marL="0" indent="0">
              <a:buNone/>
              <a:defRPr sz="2100" b="1">
                <a:latin typeface="+mj-lt"/>
              </a:defRPr>
            </a:lvl1pPr>
            <a:lvl2pPr marL="237600" indent="-212400">
              <a:buFont typeface="Arial"/>
              <a:buChar char="•"/>
              <a:defRPr sz="2000">
                <a:latin typeface="Georgia"/>
              </a:defRPr>
            </a:lvl2pPr>
            <a:lvl3pPr marL="460800" indent="-230400">
              <a:buFont typeface="Lucida Grande"/>
              <a:buChar char="-"/>
              <a:defRPr sz="1600" i="1">
                <a:latin typeface="Georgia"/>
                <a:cs typeface="Georgia"/>
              </a:defRPr>
            </a:lvl3pPr>
            <a:lvl4pPr marL="792000" indent="-194400">
              <a:buFont typeface="Arial"/>
              <a:buChar char="•"/>
              <a:defRPr sz="1400" baseline="0">
                <a:latin typeface="Georgia"/>
              </a:defRPr>
            </a:lvl4pPr>
            <a:lvl5pPr marL="1087200" indent="-228600">
              <a:buFont typeface="Courier New"/>
              <a:buChar char="o"/>
              <a:defRPr sz="1300" baseline="0"/>
            </a:lvl5pPr>
          </a:lstStyle>
          <a:p>
            <a:pPr lvl="0"/>
            <a:r>
              <a:rPr lang="fi-FI"/>
              <a:t>Click to edit Master text styles</a:t>
            </a:r>
          </a:p>
          <a:p>
            <a:pPr lvl="1"/>
            <a:r>
              <a:rPr lang="fi-FI"/>
              <a:t>Second level</a:t>
            </a:r>
          </a:p>
          <a:p>
            <a:pPr lvl="2"/>
            <a:r>
              <a:rPr lang="fi-FI"/>
              <a:t>Third level</a:t>
            </a:r>
          </a:p>
          <a:p>
            <a:pPr lvl="3"/>
            <a:r>
              <a:rPr lang="fi-FI"/>
              <a:t>Fourth level</a:t>
            </a:r>
          </a:p>
          <a:p>
            <a:pPr lvl="4"/>
            <a:r>
              <a:rPr lang="fi-FI"/>
              <a:t>Fifth level</a:t>
            </a:r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F12C3-4421-43A0-8844-8188FCFDF52F}" type="datetime1">
              <a:rPr lang="fi-FI" smtClean="0"/>
              <a:t>7.6.2019</a:t>
            </a:fld>
            <a:endParaRPr lang="fi-FI"/>
          </a:p>
        </p:txBody>
      </p:sp>
      <p:sp>
        <p:nvSpPr>
          <p:cNvPr id="8" name="Footer Placeholder 11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Slide Number Placeholder 1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79A8AE-7274-0C4A-AB42-92022833E6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13" name="Straight Connector 4"/>
          <p:cNvCxnSpPr/>
          <p:nvPr userDrawn="1"/>
        </p:nvCxnSpPr>
        <p:spPr>
          <a:xfrm>
            <a:off x="468313" y="4873007"/>
            <a:ext cx="8207375" cy="0"/>
          </a:xfrm>
          <a:prstGeom prst="line">
            <a:avLst/>
          </a:prstGeom>
          <a:ln w="12700" cmpd="sng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4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000" y="4712400"/>
            <a:ext cx="2227147" cy="9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082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056956" y="5017740"/>
            <a:ext cx="3619500" cy="13229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2"/>
          </p:nvPr>
        </p:nvSpPr>
        <p:spPr>
          <a:xfrm>
            <a:off x="5056956" y="5150032"/>
            <a:ext cx="3619500" cy="154782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ED520173-7D7F-4FBC-A781-33E654CAA422}" type="datetime1">
              <a:rPr lang="fi-FI" smtClean="0"/>
              <a:t>7.6.2019</a:t>
            </a:fld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5056956" y="5304814"/>
            <a:ext cx="3619500" cy="134938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5BCDE0-955E-2A43-932A-046BF80DB9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747" r:id="rId1"/>
    <p:sldLayoutId id="2147484751" r:id="rId2"/>
    <p:sldLayoutId id="2147484753" r:id="rId3"/>
    <p:sldLayoutId id="2147484756" r:id="rId4"/>
    <p:sldLayoutId id="2147484759" r:id="rId5"/>
    <p:sldLayoutId id="2147484762" r:id="rId6"/>
    <p:sldLayoutId id="2147484765" r:id="rId7"/>
  </p:sldLayoutIdLst>
  <p:hf hdr="0" ft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MS PGothic" pitchFamily="3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charset="0"/>
          <a:cs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ヒラギノ角ゴ Pro W3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MS PGothic" pitchFamily="34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511DF-F3E6-B445-9620-11C402452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based optimization of decisions in healthcare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99DBD1-46E6-1A40-AD38-73C89696B51A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sz="1600" dirty="0"/>
              <a:t>Lauri Neuvonen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/>
              <a:t>M.Sc., 2011, Aalto </a:t>
            </a:r>
            <a:br>
              <a:rPr lang="en-US" sz="1600" b="0" dirty="0"/>
            </a:br>
            <a:r>
              <a:rPr lang="en-US" sz="1600" b="0" dirty="0"/>
              <a:t>(Eng. Physics &amp; Mathematics)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/>
              <a:t>Doctoral candidate since fall 2017</a:t>
            </a:r>
          </a:p>
          <a:p>
            <a:endParaRPr lang="en-US" sz="1600" dirty="0"/>
          </a:p>
          <a:p>
            <a:r>
              <a:rPr lang="en-US" sz="1600" dirty="0"/>
              <a:t>Instructor: </a:t>
            </a:r>
            <a:r>
              <a:rPr lang="en-US" sz="1600" b="0" dirty="0" err="1"/>
              <a:t>Eeva</a:t>
            </a:r>
            <a:r>
              <a:rPr lang="en-US" sz="1600" b="0" dirty="0"/>
              <a:t> </a:t>
            </a:r>
            <a:r>
              <a:rPr lang="en-US" sz="1600" b="0" dirty="0" err="1"/>
              <a:t>Vilkkumaa</a:t>
            </a:r>
            <a:endParaRPr lang="en-US" sz="1600" b="0" dirty="0"/>
          </a:p>
          <a:p>
            <a:endParaRPr lang="en-US" sz="1600" dirty="0"/>
          </a:p>
          <a:p>
            <a:r>
              <a:rPr lang="en-US" sz="1600" dirty="0"/>
              <a:t>Funding (so far):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/>
              <a:t>56% From Aalto Biz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600" b="0" dirty="0"/>
              <a:t>44% HKKK Foundation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EC22B-5690-194D-8641-CB24C6E1F154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687609" y="1261611"/>
            <a:ext cx="3988079" cy="3684121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Key research questions:</a:t>
            </a:r>
          </a:p>
          <a:p>
            <a:endParaRPr lang="en-US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is the optimal strategy for screening, testing and treating pa- </a:t>
            </a:r>
            <a:r>
              <a:rPr lang="en-US" sz="1800" b="0" dirty="0" err="1"/>
              <a:t>tients</a:t>
            </a:r>
            <a:r>
              <a:rPr lang="en-US" sz="1800" b="0" dirty="0"/>
              <a:t>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How should the health care sector distribute its resources, based on the answer to the previous question?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kind of optimization models and algorithms can be used to answer the previous questions?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b="0" dirty="0"/>
              <a:t>What is the value of optimized testing and treatment plans vs. current practices? </a:t>
            </a:r>
          </a:p>
          <a:p>
            <a:endParaRPr lang="en-US" sz="180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378A6-4200-2049-8224-2DFD021D1F20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en-US" smtClean="0"/>
              <a:t>6/7/19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A1ABE-5FD9-7240-9459-B6AFFC49EDAE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BD9C90-6D80-A545-93E8-95D94C863EF4}"/>
              </a:ext>
            </a:extLst>
          </p:cNvPr>
          <p:cNvCxnSpPr/>
          <p:nvPr/>
        </p:nvCxnSpPr>
        <p:spPr>
          <a:xfrm>
            <a:off x="4211960" y="1261611"/>
            <a:ext cx="0" cy="3468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884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8C707-68ED-B246-BC97-2AEF9CEDDF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Publications &amp; future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D23FB-DA7E-A44D-BD6F-64E11F7188C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3309" y="1261611"/>
            <a:ext cx="3532627" cy="3336083"/>
          </a:xfrm>
        </p:spPr>
        <p:txBody>
          <a:bodyPr/>
          <a:lstStyle/>
          <a:p>
            <a:r>
              <a:rPr lang="en-GB" sz="1600" dirty="0"/>
              <a:t>Publications: 0 so far, 3 on-going</a:t>
            </a:r>
          </a:p>
          <a:p>
            <a:endParaRPr lang="en-GB" sz="1600" b="0" dirty="0"/>
          </a:p>
          <a:p>
            <a:r>
              <a:rPr lang="en-GB" sz="1600" b="0" dirty="0"/>
              <a:t>1</a:t>
            </a:r>
            <a:r>
              <a:rPr lang="en-GB" sz="1600" b="0" baseline="30000" dirty="0"/>
              <a:t>st </a:t>
            </a:r>
            <a:r>
              <a:rPr lang="en-GB" sz="1600" b="0" dirty="0"/>
              <a:t>:“</a:t>
            </a:r>
            <a:r>
              <a:rPr lang="fi-FI" sz="1600" b="0" dirty="0" err="1"/>
              <a:t>Optimized</a:t>
            </a:r>
            <a:r>
              <a:rPr lang="fi-FI" sz="1600" b="0" dirty="0"/>
              <a:t> </a:t>
            </a:r>
            <a:r>
              <a:rPr lang="fi-FI" sz="1600" b="0" dirty="0" err="1"/>
              <a:t>screening</a:t>
            </a:r>
            <a:r>
              <a:rPr lang="fi-FI" sz="1600" b="0" dirty="0"/>
              <a:t> for </a:t>
            </a:r>
            <a:r>
              <a:rPr lang="fi-FI" sz="1600" b="0" dirty="0" err="1"/>
              <a:t>bowel</a:t>
            </a:r>
            <a:r>
              <a:rPr lang="fi-FI" sz="1600" b="0" dirty="0"/>
              <a:t> </a:t>
            </a:r>
            <a:r>
              <a:rPr lang="fi-FI" sz="1600" b="0" dirty="0" err="1"/>
              <a:t>cancer</a:t>
            </a:r>
            <a:r>
              <a:rPr lang="fi-FI" sz="1600" b="0" dirty="0"/>
              <a:t>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dirty="0"/>
              <a:t>Ready in fall 2019</a:t>
            </a:r>
          </a:p>
          <a:p>
            <a:endParaRPr lang="en-GB" sz="1600" b="0" dirty="0"/>
          </a:p>
          <a:p>
            <a:r>
              <a:rPr lang="en-GB" sz="1600" b="0" dirty="0"/>
              <a:t>2</a:t>
            </a:r>
            <a:r>
              <a:rPr lang="en-GB" sz="1600" b="0" baseline="30000" dirty="0"/>
              <a:t>nd</a:t>
            </a:r>
            <a:r>
              <a:rPr lang="en-GB" sz="1600" b="0" dirty="0"/>
              <a:t>: “</a:t>
            </a:r>
            <a:r>
              <a:rPr lang="fi-FI" sz="1600" b="0" dirty="0" err="1"/>
              <a:t>Patient</a:t>
            </a:r>
            <a:r>
              <a:rPr lang="fi-FI" sz="1600" b="0" dirty="0"/>
              <a:t> data </a:t>
            </a:r>
            <a:r>
              <a:rPr lang="fi-FI" sz="1600" b="0" dirty="0" err="1"/>
              <a:t>based</a:t>
            </a:r>
            <a:r>
              <a:rPr lang="fi-FI" sz="1600" b="0" dirty="0"/>
              <a:t> </a:t>
            </a:r>
            <a:r>
              <a:rPr lang="fi-FI" sz="1600" b="0" dirty="0" err="1"/>
              <a:t>optimization</a:t>
            </a:r>
            <a:r>
              <a:rPr lang="fi-FI" sz="1600" b="0" dirty="0"/>
              <a:t> of </a:t>
            </a:r>
            <a:r>
              <a:rPr lang="fi-FI" sz="1600" b="0" dirty="0" err="1"/>
              <a:t>sleep</a:t>
            </a:r>
            <a:r>
              <a:rPr lang="fi-FI" sz="1600" b="0" dirty="0"/>
              <a:t> </a:t>
            </a:r>
            <a:r>
              <a:rPr lang="fi-FI" sz="1600" b="0" dirty="0" err="1"/>
              <a:t>apnea</a:t>
            </a:r>
            <a:r>
              <a:rPr lang="fi-FI" sz="1600" b="0" dirty="0"/>
              <a:t> </a:t>
            </a:r>
            <a:r>
              <a:rPr lang="fi-FI" sz="1600" b="0" dirty="0" err="1"/>
              <a:t>treatments</a:t>
            </a:r>
            <a:r>
              <a:rPr lang="fi-FI" sz="1600" b="0" dirty="0"/>
              <a:t>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0" dirty="0"/>
              <a:t>Ready in fall 2019 / Spring 2020</a:t>
            </a:r>
          </a:p>
          <a:p>
            <a:endParaRPr lang="en-GB" sz="1600" b="0" dirty="0"/>
          </a:p>
          <a:p>
            <a:r>
              <a:rPr lang="en-GB" sz="1600" b="0" dirty="0"/>
              <a:t>3</a:t>
            </a:r>
            <a:r>
              <a:rPr lang="en-GB" sz="1600" b="0" baseline="30000" dirty="0"/>
              <a:t>rd</a:t>
            </a:r>
            <a:r>
              <a:rPr lang="en-GB" sz="1600" b="0" dirty="0"/>
              <a:t>: “Optimisation of </a:t>
            </a:r>
            <a:r>
              <a:rPr lang="fi-FI" sz="1600" b="0" dirty="0"/>
              <a:t>Diabetes intervention </a:t>
            </a:r>
            <a:r>
              <a:rPr lang="fi-FI" sz="1600" b="0" dirty="0" err="1"/>
              <a:t>decisions</a:t>
            </a:r>
            <a:r>
              <a:rPr lang="fi-FI" sz="1600" b="0" dirty="0"/>
              <a:t>"</a:t>
            </a:r>
            <a:endParaRPr lang="en-GB" sz="1600" b="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600" b="0" dirty="0"/>
          </a:p>
          <a:p>
            <a:endParaRPr lang="en-GB" sz="1600" b="0" dirty="0"/>
          </a:p>
          <a:p>
            <a:endParaRPr lang="en-GB" sz="1600" b="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BD7098-B2CB-B944-B671-9A4E54AAFC06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r>
              <a:rPr lang="en-GB" sz="1800" dirty="0"/>
              <a:t>Future plans</a:t>
            </a:r>
          </a:p>
          <a:p>
            <a:endParaRPr lang="en-GB" sz="1800" dirty="0"/>
          </a:p>
          <a:p>
            <a:r>
              <a:rPr lang="en-GB" sz="1800" b="0" dirty="0"/>
              <a:t>Dissertation in 2021</a:t>
            </a:r>
          </a:p>
          <a:p>
            <a:endParaRPr lang="en-GB" sz="1800" b="0" dirty="0"/>
          </a:p>
          <a:p>
            <a:r>
              <a:rPr lang="en-GB" sz="1800" b="0" dirty="0"/>
              <a:t>After completion: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/>
              <a:t>Something from the Academia – Industry – Entrepreneurship –triangle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800" b="0" dirty="0"/>
              <a:t>Advanced analytics in complex real-life situations, i.e. applicative work</a:t>
            </a:r>
          </a:p>
          <a:p>
            <a:endParaRPr lang="en-GB" sz="1800" b="0" dirty="0"/>
          </a:p>
          <a:p>
            <a:endParaRPr lang="en-GB" sz="1800" b="0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38C5B4-EF92-8444-9F82-1BE582056F3C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pPr>
              <a:defRPr/>
            </a:pPr>
            <a:fld id="{686F12C3-4421-43A0-8844-8188FCFDF52F}" type="datetime1">
              <a:rPr lang="en-GB" smtClean="0"/>
              <a:t>07/06/2019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D2AA92-30A1-3140-AB65-B44C4A74BE0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pPr>
              <a:defRPr/>
            </a:pPr>
            <a:fld id="{7D79A8AE-7274-0C4A-AB42-92022833E6E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D30A316-BB57-7D47-BCD2-26F4E0855C76}"/>
              </a:ext>
            </a:extLst>
          </p:cNvPr>
          <p:cNvCxnSpPr/>
          <p:nvPr/>
        </p:nvCxnSpPr>
        <p:spPr>
          <a:xfrm>
            <a:off x="4211960" y="1261611"/>
            <a:ext cx="0" cy="34680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027983"/>
      </p:ext>
    </p:extLst>
  </p:cSld>
  <p:clrMapOvr>
    <a:masterClrMapping/>
  </p:clrMapOvr>
</p:sld>
</file>

<file path=ppt/theme/theme1.xml><?xml version="1.0" encoding="utf-8"?>
<a:theme xmlns:a="http://schemas.openxmlformats.org/drawingml/2006/main" name="Aalto University">
  <a:themeElements>
    <a:clrScheme name="Aalto-kauppa">
      <a:dk1>
        <a:sysClr val="windowText" lastClr="000000"/>
      </a:dk1>
      <a:lt1>
        <a:sysClr val="window" lastClr="FFFFFF"/>
      </a:lt1>
      <a:dk2>
        <a:srgbClr val="78BE20"/>
      </a:dk2>
      <a:lt2>
        <a:srgbClr val="8C857B"/>
      </a:lt2>
      <a:accent1>
        <a:srgbClr val="78BE20"/>
      </a:accent1>
      <a:accent2>
        <a:srgbClr val="FFCD00"/>
      </a:accent2>
      <a:accent3>
        <a:srgbClr val="EF3340"/>
      </a:accent3>
      <a:accent4>
        <a:srgbClr val="005EB8"/>
      </a:accent4>
      <a:accent5>
        <a:srgbClr val="8C857B"/>
      </a:accent5>
      <a:accent6>
        <a:srgbClr val="00965E"/>
      </a:accent6>
      <a:hlink>
        <a:srgbClr val="000000"/>
      </a:hlink>
      <a:folHlink>
        <a:srgbClr val="928B81"/>
      </a:folHlink>
    </a:clrScheme>
    <a:fontScheme name="Aalto-yliopist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b="1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170</Words>
  <Application>Microsoft Macintosh PowerPoint</Application>
  <PresentationFormat>On-screen Show (16:10)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Courier New</vt:lpstr>
      <vt:lpstr>Georgia</vt:lpstr>
      <vt:lpstr>Lucida Grande</vt:lpstr>
      <vt:lpstr>Aalto University</vt:lpstr>
      <vt:lpstr>Data based optimization of decisions in healthcare</vt:lpstr>
      <vt:lpstr>Publications &amp; future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2013-12-22T17:18:02Z</dcterms:created>
  <dcterms:modified xsi:type="dcterms:W3CDTF">2019-06-07T12:22:10Z</dcterms:modified>
</cp:coreProperties>
</file>