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906000" cy="6858000" type="A4"/>
  <p:notesSz cx="9906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53" y="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C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C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C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09066" y="668273"/>
            <a:ext cx="8807450" cy="18415"/>
          </a:xfrm>
          <a:custGeom>
            <a:avLst/>
            <a:gdLst/>
            <a:ahLst/>
            <a:cxnLst/>
            <a:rect l="l" t="t" r="r" b="b"/>
            <a:pathLst>
              <a:path w="8807450" h="18415">
                <a:moveTo>
                  <a:pt x="0" y="18287"/>
                </a:moveTo>
                <a:lnTo>
                  <a:pt x="8807195" y="0"/>
                </a:lnTo>
              </a:path>
            </a:pathLst>
          </a:custGeom>
          <a:ln w="25908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4037" y="884935"/>
            <a:ext cx="5757925" cy="16719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C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5208" y="1793370"/>
            <a:ext cx="9355582" cy="3433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jp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0758" y="6357365"/>
            <a:ext cx="8897620" cy="0"/>
          </a:xfrm>
          <a:custGeom>
            <a:avLst/>
            <a:gdLst/>
            <a:ahLst/>
            <a:cxnLst/>
            <a:rect l="l" t="t" r="r" b="b"/>
            <a:pathLst>
              <a:path w="8897620">
                <a:moveTo>
                  <a:pt x="0" y="0"/>
                </a:moveTo>
                <a:lnTo>
                  <a:pt x="8897112" y="0"/>
                </a:lnTo>
              </a:path>
            </a:pathLst>
          </a:custGeom>
          <a:ln w="25908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147175" y="6656628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4D4D4D"/>
                </a:solidFill>
                <a:latin typeface="Arial"/>
                <a:cs typeface="Arial"/>
              </a:rPr>
              <a:t>1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2161" y="166088"/>
            <a:ext cx="588230" cy="4467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20213" y="209860"/>
            <a:ext cx="1728780" cy="3969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519027" y="0"/>
            <a:ext cx="661041" cy="6386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227248" y="181681"/>
            <a:ext cx="1414341" cy="4272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9066" y="686562"/>
            <a:ext cx="8338184" cy="0"/>
          </a:xfrm>
          <a:custGeom>
            <a:avLst/>
            <a:gdLst/>
            <a:ahLst/>
            <a:cxnLst/>
            <a:rect l="l" t="t" r="r" b="b"/>
            <a:pathLst>
              <a:path w="8338184">
                <a:moveTo>
                  <a:pt x="0" y="0"/>
                </a:moveTo>
                <a:lnTo>
                  <a:pt x="8337804" y="0"/>
                </a:lnTo>
              </a:path>
            </a:pathLst>
          </a:custGeom>
          <a:ln w="25908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6011" y="74676"/>
            <a:ext cx="790956" cy="5699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3252" y="149352"/>
            <a:ext cx="1795272" cy="44653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074037" y="884935"/>
            <a:ext cx="5757925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" marR="5080" indent="6985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Portfolio </a:t>
            </a:r>
            <a:r>
              <a:rPr lang="en-US" dirty="0" smtClean="0"/>
              <a:t>decision analysis for mitigating risks of complex technological systems</a:t>
            </a:r>
            <a:endParaRPr lang="en-US" dirty="0"/>
          </a:p>
        </p:txBody>
      </p:sp>
      <p:sp>
        <p:nvSpPr>
          <p:cNvPr id="16" name="object 16"/>
          <p:cNvSpPr txBox="1"/>
          <p:nvPr/>
        </p:nvSpPr>
        <p:spPr>
          <a:xfrm>
            <a:off x="1221435" y="2982848"/>
            <a:ext cx="6815455" cy="3260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Candidate</a:t>
            </a:r>
            <a:r>
              <a:rPr sz="2400" spc="-5" dirty="0">
                <a:latin typeface="Arial"/>
                <a:cs typeface="Arial"/>
              </a:rPr>
              <a:t>: Alessandro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Mancuso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ct val="170000"/>
              </a:lnSpc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Supervisors</a:t>
            </a:r>
            <a:r>
              <a:rPr sz="2400" spc="-5" dirty="0">
                <a:latin typeface="Arial"/>
                <a:cs typeface="Arial"/>
              </a:rPr>
              <a:t>: </a:t>
            </a:r>
            <a:r>
              <a:rPr sz="2400" dirty="0">
                <a:latin typeface="Arial"/>
                <a:cs typeface="Arial"/>
              </a:rPr>
              <a:t>Profs. </a:t>
            </a:r>
            <a:r>
              <a:rPr sz="2400" spc="-5" dirty="0">
                <a:latin typeface="Arial"/>
                <a:cs typeface="Arial"/>
              </a:rPr>
              <a:t>Ahti Salo, Enrico Zio 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Instructors</a:t>
            </a:r>
            <a:r>
              <a:rPr sz="2400" dirty="0">
                <a:latin typeface="Arial"/>
                <a:cs typeface="Arial"/>
              </a:rPr>
              <a:t>: Prof. </a:t>
            </a:r>
            <a:r>
              <a:rPr sz="2400" spc="-5" dirty="0">
                <a:latin typeface="Arial"/>
                <a:cs typeface="Arial"/>
              </a:rPr>
              <a:t>Ahti Salo, Doc. Michele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Compare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700" dirty="0">
              <a:latin typeface="Times New Roman"/>
              <a:cs typeface="Times New Roman"/>
            </a:endParaRPr>
          </a:p>
          <a:p>
            <a:pPr marL="12700" marR="134620">
              <a:lnSpc>
                <a:spcPct val="100299"/>
              </a:lnSpc>
              <a:spcBef>
                <a:spcPts val="2225"/>
              </a:spcBef>
            </a:pPr>
            <a:r>
              <a:rPr sz="1800" spc="-5" dirty="0">
                <a:latin typeface="Arial"/>
                <a:cs typeface="Arial"/>
              </a:rPr>
              <a:t>Research partly funded by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2200" b="1" spc="-5" dirty="0">
                <a:latin typeface="Arial"/>
                <a:cs typeface="Arial"/>
              </a:rPr>
              <a:t>PRAMEA </a:t>
            </a:r>
            <a:r>
              <a:rPr sz="1800" spc="-5" dirty="0">
                <a:latin typeface="Arial"/>
                <a:cs typeface="Arial"/>
              </a:rPr>
              <a:t>research project in </a:t>
            </a:r>
            <a:r>
              <a:rPr sz="1800" dirty="0">
                <a:latin typeface="Arial"/>
                <a:cs typeface="Arial"/>
              </a:rPr>
              <a:t>the  </a:t>
            </a:r>
            <a:r>
              <a:rPr sz="2200" b="1" spc="-5" dirty="0">
                <a:latin typeface="Arial"/>
                <a:cs typeface="Arial"/>
              </a:rPr>
              <a:t>SAFIR 2018 </a:t>
            </a:r>
            <a:r>
              <a:rPr sz="1800" spc="-5" dirty="0">
                <a:latin typeface="Arial"/>
                <a:cs typeface="Arial"/>
              </a:rPr>
              <a:t>research programme – </a:t>
            </a:r>
            <a:r>
              <a:rPr sz="1800" dirty="0">
                <a:latin typeface="Arial"/>
                <a:cs typeface="Arial"/>
              </a:rPr>
              <a:t>The </a:t>
            </a:r>
            <a:r>
              <a:rPr sz="1800" spc="-5" dirty="0">
                <a:latin typeface="Arial"/>
                <a:cs typeface="Arial"/>
              </a:rPr>
              <a:t>Finnish Research  Programme on Nuclear </a:t>
            </a:r>
            <a:r>
              <a:rPr sz="1800" spc="-15" dirty="0">
                <a:latin typeface="Arial"/>
                <a:cs typeface="Arial"/>
              </a:rPr>
              <a:t>Power </a:t>
            </a:r>
            <a:r>
              <a:rPr sz="1800" spc="-5" dirty="0">
                <a:latin typeface="Arial"/>
                <a:cs typeface="Arial"/>
              </a:rPr>
              <a:t>Plant Safety</a:t>
            </a:r>
            <a:r>
              <a:rPr sz="1800" spc="9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2015-2018.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507223" y="0"/>
            <a:ext cx="696454" cy="6445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03676" y="152013"/>
            <a:ext cx="1461486" cy="49249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60021" y="5565056"/>
            <a:ext cx="1640839" cy="60923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59875" y="6684919"/>
            <a:ext cx="92075" cy="184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35"/>
              </a:lnSpc>
            </a:pPr>
            <a:r>
              <a:rPr sz="1300" spc="-5" dirty="0">
                <a:solidFill>
                  <a:srgbClr val="4D4D4D"/>
                </a:solidFill>
                <a:latin typeface="Arial"/>
                <a:cs typeface="Arial"/>
              </a:rPr>
              <a:t>2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2161" y="166088"/>
            <a:ext cx="588230" cy="4467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0213" y="209860"/>
            <a:ext cx="1728780" cy="3969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19027" y="0"/>
            <a:ext cx="661041" cy="6386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27248" y="181681"/>
            <a:ext cx="1414341" cy="4272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4724399"/>
            <a:ext cx="9906000" cy="2133600"/>
          </a:xfrm>
          <a:custGeom>
            <a:avLst/>
            <a:gdLst/>
            <a:ahLst/>
            <a:cxnLst/>
            <a:rect l="l" t="t" r="r" b="b"/>
            <a:pathLst>
              <a:path w="9906000" h="2133600">
                <a:moveTo>
                  <a:pt x="0" y="2133600"/>
                </a:moveTo>
                <a:lnTo>
                  <a:pt x="9906000" y="2133600"/>
                </a:lnTo>
                <a:lnTo>
                  <a:pt x="9906000" y="0"/>
                </a:lnTo>
                <a:lnTo>
                  <a:pt x="0" y="0"/>
                </a:lnTo>
                <a:lnTo>
                  <a:pt x="0" y="2133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61959" y="1081446"/>
            <a:ext cx="4543883" cy="35565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52059" y="862583"/>
            <a:ext cx="617982" cy="84353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69408" y="862583"/>
            <a:ext cx="3441953" cy="84353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17600" y="948639"/>
            <a:ext cx="764349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Calibri"/>
                <a:cs typeface="Calibri"/>
              </a:rPr>
              <a:t>Portfolio optimization for risk-informed decisions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675640" indent="-342900">
              <a:lnSpc>
                <a:spcPct val="100000"/>
              </a:lnSpc>
              <a:spcBef>
                <a:spcPts val="590"/>
              </a:spcBef>
              <a:buClr>
                <a:srgbClr val="FFCC66"/>
              </a:buClr>
              <a:buSzPct val="75000"/>
              <a:buFont typeface="Wingdings"/>
              <a:buChar char=""/>
              <a:tabLst>
                <a:tab pos="675005" algn="l"/>
                <a:tab pos="675640" algn="l"/>
              </a:tabLst>
            </a:pPr>
            <a:r>
              <a:rPr spc="-5" dirty="0"/>
              <a:t>Objectives</a:t>
            </a:r>
          </a:p>
          <a:p>
            <a:pPr marL="1076325" lvl="1" indent="-287655">
              <a:lnSpc>
                <a:spcPct val="100000"/>
              </a:lnSpc>
              <a:spcBef>
                <a:spcPts val="440"/>
              </a:spcBef>
              <a:buChar char="–"/>
              <a:tabLst>
                <a:tab pos="1076325" algn="l"/>
                <a:tab pos="1076960" algn="l"/>
              </a:tabLst>
            </a:pPr>
            <a:r>
              <a:rPr sz="1800" spc="-5" dirty="0">
                <a:latin typeface="Arial"/>
                <a:cs typeface="Arial"/>
              </a:rPr>
              <a:t>Develop methods </a:t>
            </a:r>
            <a:r>
              <a:rPr sz="1800" dirty="0">
                <a:latin typeface="Arial"/>
                <a:cs typeface="Arial"/>
              </a:rPr>
              <a:t>for </a:t>
            </a:r>
            <a:r>
              <a:rPr sz="1800" spc="-5" dirty="0">
                <a:latin typeface="Arial"/>
                <a:cs typeface="Arial"/>
              </a:rPr>
              <a:t>identifying portfolios </a:t>
            </a:r>
            <a:r>
              <a:rPr sz="1800" dirty="0">
                <a:latin typeface="Arial"/>
                <a:cs typeface="Arial"/>
              </a:rPr>
              <a:t>of </a:t>
            </a:r>
            <a:r>
              <a:rPr sz="1800" spc="-5" dirty="0">
                <a:latin typeface="Arial"/>
                <a:cs typeface="Arial"/>
              </a:rPr>
              <a:t>risk management actions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16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minimize</a:t>
            </a:r>
            <a:endParaRPr sz="1800">
              <a:latin typeface="Arial"/>
              <a:cs typeface="Arial"/>
            </a:endParaRPr>
          </a:p>
          <a:p>
            <a:pPr marL="1076325">
              <a:lnSpc>
                <a:spcPct val="100000"/>
              </a:lnSpc>
            </a:pPr>
            <a:r>
              <a:rPr sz="1800" i="1" spc="-5" dirty="0">
                <a:latin typeface="Arial"/>
                <a:cs typeface="Arial"/>
              </a:rPr>
              <a:t>residual risks </a:t>
            </a:r>
            <a:r>
              <a:rPr sz="1800" b="0" spc="-5" dirty="0">
                <a:latin typeface="Arial"/>
                <a:cs typeface="Arial"/>
              </a:rPr>
              <a:t>at different levels of risk management</a:t>
            </a:r>
            <a:r>
              <a:rPr sz="1800" b="0" spc="60" dirty="0">
                <a:latin typeface="Arial"/>
                <a:cs typeface="Arial"/>
              </a:rPr>
              <a:t> </a:t>
            </a:r>
            <a:r>
              <a:rPr sz="1800" b="0" spc="-5" dirty="0">
                <a:latin typeface="Arial"/>
                <a:cs typeface="Arial"/>
              </a:rPr>
              <a:t>cost</a:t>
            </a:r>
            <a:endParaRPr sz="1800">
              <a:latin typeface="Arial"/>
              <a:cs typeface="Arial"/>
            </a:endParaRPr>
          </a:p>
          <a:p>
            <a:pPr marL="1076325" lvl="1" indent="-287655">
              <a:lnSpc>
                <a:spcPct val="100000"/>
              </a:lnSpc>
              <a:spcBef>
                <a:spcPts val="434"/>
              </a:spcBef>
              <a:buChar char="–"/>
              <a:tabLst>
                <a:tab pos="1076325" algn="l"/>
                <a:tab pos="1076960" algn="l"/>
              </a:tabLst>
            </a:pPr>
            <a:r>
              <a:rPr sz="1800" spc="-5" dirty="0">
                <a:latin typeface="Arial"/>
                <a:cs typeface="Arial"/>
              </a:rPr>
              <a:t>Applications especially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nuclear and other </a:t>
            </a:r>
            <a:r>
              <a:rPr sz="1800" b="1" i="1" spc="-5" dirty="0">
                <a:latin typeface="Arial"/>
                <a:cs typeface="Arial"/>
              </a:rPr>
              <a:t>safety critical</a:t>
            </a:r>
            <a:r>
              <a:rPr sz="1800" b="1" i="1" spc="110" dirty="0">
                <a:latin typeface="Arial"/>
                <a:cs typeface="Arial"/>
              </a:rPr>
              <a:t> </a:t>
            </a:r>
            <a:r>
              <a:rPr sz="1800" b="1" i="1" spc="-5" dirty="0">
                <a:latin typeface="Arial"/>
                <a:cs typeface="Arial"/>
              </a:rPr>
              <a:t>systems</a:t>
            </a:r>
            <a:endParaRPr sz="1800">
              <a:latin typeface="Arial"/>
              <a:cs typeface="Arial"/>
            </a:endParaRPr>
          </a:p>
          <a:p>
            <a:pPr marL="320040" lvl="1">
              <a:lnSpc>
                <a:spcPct val="100000"/>
              </a:lnSpc>
              <a:buFont typeface="Arial"/>
              <a:buChar char="–"/>
            </a:pPr>
            <a:endParaRPr sz="1800">
              <a:latin typeface="Arial"/>
              <a:cs typeface="Arial"/>
            </a:endParaRPr>
          </a:p>
          <a:p>
            <a:pPr marL="320040" lvl="1">
              <a:lnSpc>
                <a:spcPct val="100000"/>
              </a:lnSpc>
              <a:spcBef>
                <a:spcPts val="15"/>
              </a:spcBef>
              <a:buFont typeface="Arial"/>
              <a:buChar char="–"/>
            </a:pPr>
            <a:endParaRPr sz="2050">
              <a:latin typeface="Times New Roman"/>
              <a:cs typeface="Times New Roman"/>
            </a:endParaRPr>
          </a:p>
          <a:p>
            <a:pPr marL="675640" indent="-342900">
              <a:lnSpc>
                <a:spcPct val="100000"/>
              </a:lnSpc>
              <a:buClr>
                <a:srgbClr val="FFCC66"/>
              </a:buClr>
              <a:buSzPct val="75000"/>
              <a:buFont typeface="Wingdings"/>
              <a:buChar char=""/>
              <a:tabLst>
                <a:tab pos="675005" algn="l"/>
                <a:tab pos="675640" algn="l"/>
              </a:tabLst>
            </a:pPr>
            <a:r>
              <a:rPr dirty="0"/>
              <a:t>Why portfolio</a:t>
            </a:r>
            <a:r>
              <a:rPr spc="-50" dirty="0"/>
              <a:t> </a:t>
            </a:r>
            <a:r>
              <a:rPr dirty="0"/>
              <a:t>optimization?</a:t>
            </a:r>
          </a:p>
          <a:p>
            <a:pPr marL="1076325" marR="142875" lvl="1" indent="-287020">
              <a:lnSpc>
                <a:spcPct val="100000"/>
              </a:lnSpc>
              <a:spcBef>
                <a:spcPts val="440"/>
              </a:spcBef>
              <a:buChar char="–"/>
              <a:tabLst>
                <a:tab pos="1076325" algn="l"/>
                <a:tab pos="1076960" algn="l"/>
              </a:tabLst>
            </a:pPr>
            <a:r>
              <a:rPr sz="1800" spc="-5" dirty="0">
                <a:latin typeface="Arial"/>
                <a:cs typeface="Arial"/>
              </a:rPr>
              <a:t>Prioritization based on </a:t>
            </a:r>
            <a:r>
              <a:rPr sz="1800" b="1" i="1" spc="-5" dirty="0">
                <a:latin typeface="Arial"/>
                <a:cs typeface="Arial"/>
              </a:rPr>
              <a:t>risk-importance measures </a:t>
            </a:r>
            <a:r>
              <a:rPr sz="1800" spc="-5" dirty="0">
                <a:latin typeface="Arial"/>
                <a:cs typeface="Arial"/>
              </a:rPr>
              <a:t>fails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spc="-5" dirty="0">
                <a:latin typeface="Arial"/>
                <a:cs typeface="Arial"/>
              </a:rPr>
              <a:t>account </a:t>
            </a:r>
            <a:r>
              <a:rPr sz="1800" dirty="0">
                <a:latin typeface="Arial"/>
                <a:cs typeface="Arial"/>
              </a:rPr>
              <a:t>for costs </a:t>
            </a:r>
            <a:r>
              <a:rPr sz="1800" spc="-5" dirty="0">
                <a:latin typeface="Arial"/>
                <a:cs typeface="Arial"/>
              </a:rPr>
              <a:t>and  feasibility constraints (budget, technical,</a:t>
            </a:r>
            <a:r>
              <a:rPr sz="1800" spc="7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legal)</a:t>
            </a:r>
            <a:endParaRPr sz="1800">
              <a:latin typeface="Arial"/>
              <a:cs typeface="Arial"/>
            </a:endParaRPr>
          </a:p>
          <a:p>
            <a:pPr marL="1076325" marR="563245" lvl="1" indent="-287020">
              <a:lnSpc>
                <a:spcPct val="100000"/>
              </a:lnSpc>
              <a:spcBef>
                <a:spcPts val="434"/>
              </a:spcBef>
              <a:buChar char="–"/>
              <a:tabLst>
                <a:tab pos="1076325" algn="l"/>
                <a:tab pos="1076960" algn="l"/>
              </a:tabLst>
            </a:pPr>
            <a:r>
              <a:rPr sz="1800" spc="-5" dirty="0">
                <a:latin typeface="Arial"/>
                <a:cs typeface="Arial"/>
              </a:rPr>
              <a:t>Component-based optimization </a:t>
            </a:r>
            <a:r>
              <a:rPr sz="1800" dirty="0">
                <a:latin typeface="Arial"/>
                <a:cs typeface="Arial"/>
              </a:rPr>
              <a:t>may </a:t>
            </a:r>
            <a:r>
              <a:rPr sz="1800" spc="-5" dirty="0">
                <a:latin typeface="Arial"/>
                <a:cs typeface="Arial"/>
              </a:rPr>
              <a:t>lead </a:t>
            </a:r>
            <a:r>
              <a:rPr sz="1800" dirty="0">
                <a:latin typeface="Arial"/>
                <a:cs typeface="Arial"/>
              </a:rPr>
              <a:t>to </a:t>
            </a:r>
            <a:r>
              <a:rPr sz="1800" b="1" i="1" dirty="0">
                <a:latin typeface="Arial"/>
                <a:cs typeface="Arial"/>
              </a:rPr>
              <a:t>sub-optimal </a:t>
            </a:r>
            <a:r>
              <a:rPr sz="1800" b="1" i="1" spc="-5" dirty="0">
                <a:latin typeface="Arial"/>
                <a:cs typeface="Arial"/>
              </a:rPr>
              <a:t>risk management  </a:t>
            </a:r>
            <a:r>
              <a:rPr sz="1800" b="1" i="1" dirty="0">
                <a:latin typeface="Arial"/>
                <a:cs typeface="Arial"/>
              </a:rPr>
              <a:t>plans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0758" y="6357365"/>
            <a:ext cx="8897620" cy="0"/>
          </a:xfrm>
          <a:custGeom>
            <a:avLst/>
            <a:gdLst/>
            <a:ahLst/>
            <a:cxnLst/>
            <a:rect l="l" t="t" r="r" b="b"/>
            <a:pathLst>
              <a:path w="8897620">
                <a:moveTo>
                  <a:pt x="0" y="0"/>
                </a:moveTo>
                <a:lnTo>
                  <a:pt x="8897112" y="0"/>
                </a:lnTo>
              </a:path>
            </a:pathLst>
          </a:custGeom>
          <a:ln w="25908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2161" y="166088"/>
            <a:ext cx="588230" cy="4467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20213" y="209860"/>
            <a:ext cx="1728780" cy="3969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19027" y="0"/>
            <a:ext cx="661041" cy="63864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27248" y="181681"/>
            <a:ext cx="1414341" cy="42722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61741" y="1081446"/>
            <a:ext cx="1859018" cy="29181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717600" y="948639"/>
            <a:ext cx="1906270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0" spc="-5" dirty="0">
                <a:latin typeface="Calibri"/>
                <a:cs typeface="Calibri"/>
              </a:rPr>
              <a:t>Publications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507223" y="0"/>
            <a:ext cx="696454" cy="6445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03676" y="152013"/>
            <a:ext cx="1461486" cy="49249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"/>
          <p:cNvSpPr txBox="1"/>
          <p:nvPr/>
        </p:nvSpPr>
        <p:spPr>
          <a:xfrm>
            <a:off x="717600" y="1431873"/>
            <a:ext cx="8782685" cy="5584221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365125" indent="-343535">
              <a:lnSpc>
                <a:spcPct val="100000"/>
              </a:lnSpc>
              <a:spcBef>
                <a:spcPts val="545"/>
              </a:spcBef>
              <a:buClr>
                <a:srgbClr val="FFCC66"/>
              </a:buClr>
              <a:buSzPct val="75000"/>
              <a:buFont typeface="Wingdings"/>
              <a:buChar char=""/>
              <a:tabLst>
                <a:tab pos="365125" algn="l"/>
                <a:tab pos="365760" algn="l"/>
              </a:tabLst>
            </a:pPr>
            <a:r>
              <a:rPr sz="1800" b="1" dirty="0">
                <a:latin typeface="Arial"/>
                <a:cs typeface="Arial"/>
              </a:rPr>
              <a:t>Journal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papers</a:t>
            </a:r>
            <a:endParaRPr sz="1800" dirty="0">
              <a:latin typeface="Arial"/>
              <a:cs typeface="Arial"/>
            </a:endParaRPr>
          </a:p>
          <a:p>
            <a:pPr marL="765810" marR="288925" lvl="1" indent="-287020">
              <a:lnSpc>
                <a:spcPct val="100000"/>
              </a:lnSpc>
              <a:spcBef>
                <a:spcPts val="390"/>
              </a:spcBef>
              <a:buChar char="–"/>
              <a:tabLst>
                <a:tab pos="765810" algn="l"/>
                <a:tab pos="766445" algn="l"/>
              </a:tabLst>
            </a:pPr>
            <a:r>
              <a:rPr sz="1600" spc="-5" dirty="0">
                <a:latin typeface="Arial"/>
                <a:cs typeface="Arial"/>
              </a:rPr>
              <a:t>A. Mancuso, M. Compare, A. Salo, E. Zio, T. Laakso. “</a:t>
            </a:r>
            <a:r>
              <a:rPr sz="1600" i="1" spc="-5" dirty="0" smtClean="0">
                <a:latin typeface="Arial"/>
                <a:cs typeface="Arial"/>
              </a:rPr>
              <a:t>Risk</a:t>
            </a:r>
            <a:r>
              <a:rPr lang="fi-FI" sz="1600" i="1" spc="-5" dirty="0" smtClean="0">
                <a:latin typeface="Arial"/>
                <a:cs typeface="Arial"/>
              </a:rPr>
              <a:t>-</a:t>
            </a:r>
            <a:r>
              <a:rPr sz="1600" i="1" spc="-5" dirty="0" smtClean="0">
                <a:latin typeface="Arial"/>
                <a:cs typeface="Arial"/>
              </a:rPr>
              <a:t>based </a:t>
            </a:r>
            <a:r>
              <a:rPr sz="1600" i="1" spc="-10" dirty="0">
                <a:latin typeface="Arial"/>
                <a:cs typeface="Arial"/>
              </a:rPr>
              <a:t>optimization </a:t>
            </a:r>
            <a:r>
              <a:rPr sz="1600" i="1" spc="-5" dirty="0">
                <a:latin typeface="Arial"/>
                <a:cs typeface="Arial"/>
              </a:rPr>
              <a:t>of pipe  inspections in large underground networks with imprecise information</a:t>
            </a:r>
            <a:r>
              <a:rPr sz="1600" spc="-5" dirty="0">
                <a:latin typeface="Arial"/>
                <a:cs typeface="Arial"/>
              </a:rPr>
              <a:t>”, Reliability  Engineering and </a:t>
            </a:r>
            <a:r>
              <a:rPr sz="1600" spc="-10" dirty="0">
                <a:latin typeface="Arial"/>
                <a:cs typeface="Arial"/>
              </a:rPr>
              <a:t>System </a:t>
            </a:r>
            <a:r>
              <a:rPr sz="1600" spc="-5" dirty="0">
                <a:latin typeface="Arial"/>
                <a:cs typeface="Arial"/>
              </a:rPr>
              <a:t>Safety 152, pp. 228-238</a:t>
            </a:r>
            <a:r>
              <a:rPr sz="1600" spc="9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(2016).</a:t>
            </a:r>
            <a:endParaRPr sz="1600" dirty="0">
              <a:latin typeface="Arial"/>
              <a:cs typeface="Arial"/>
            </a:endParaRPr>
          </a:p>
          <a:p>
            <a:pPr marL="765810" marR="153670" lvl="1" indent="-287020">
              <a:lnSpc>
                <a:spcPct val="100000"/>
              </a:lnSpc>
              <a:spcBef>
                <a:spcPts val="390"/>
              </a:spcBef>
              <a:buChar char="–"/>
              <a:tabLst>
                <a:tab pos="765810" algn="l"/>
                <a:tab pos="766445" algn="l"/>
              </a:tabLst>
            </a:pPr>
            <a:r>
              <a:rPr sz="1600" spc="-5" dirty="0">
                <a:latin typeface="Arial"/>
                <a:cs typeface="Arial"/>
              </a:rPr>
              <a:t>A. Mancuso, M. Compare, A. Salo, E. Zio. “</a:t>
            </a:r>
            <a:r>
              <a:rPr sz="1600" i="1" spc="-5" dirty="0">
                <a:latin typeface="Arial"/>
                <a:cs typeface="Arial"/>
              </a:rPr>
              <a:t>Portfolio </a:t>
            </a:r>
            <a:r>
              <a:rPr sz="1600" i="1" spc="-10" dirty="0">
                <a:latin typeface="Arial"/>
                <a:cs typeface="Arial"/>
              </a:rPr>
              <a:t>optimization </a:t>
            </a:r>
            <a:r>
              <a:rPr sz="1600" i="1" spc="-5" dirty="0">
                <a:latin typeface="Arial"/>
                <a:cs typeface="Arial"/>
              </a:rPr>
              <a:t>of safety measures for  reducing risks in nuclear systems</a:t>
            </a:r>
            <a:r>
              <a:rPr sz="1600" spc="-5" dirty="0">
                <a:latin typeface="Arial"/>
                <a:cs typeface="Arial"/>
              </a:rPr>
              <a:t>”, Reliability Engineering </a:t>
            </a:r>
            <a:r>
              <a:rPr sz="1600" spc="-10" dirty="0">
                <a:latin typeface="Arial"/>
                <a:cs typeface="Arial"/>
              </a:rPr>
              <a:t>and </a:t>
            </a:r>
            <a:r>
              <a:rPr sz="1600" spc="-5" dirty="0">
                <a:latin typeface="Arial"/>
                <a:cs typeface="Arial"/>
              </a:rPr>
              <a:t>System Safety </a:t>
            </a:r>
            <a:r>
              <a:rPr sz="1600" spc="-10" dirty="0">
                <a:latin typeface="Arial"/>
                <a:cs typeface="Arial"/>
              </a:rPr>
              <a:t>167, pp.  </a:t>
            </a:r>
            <a:r>
              <a:rPr sz="1600" spc="-5" dirty="0">
                <a:latin typeface="Arial"/>
                <a:cs typeface="Arial"/>
              </a:rPr>
              <a:t>20-29</a:t>
            </a:r>
            <a:r>
              <a:rPr sz="1600" spc="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(2017</a:t>
            </a:r>
            <a:r>
              <a:rPr sz="1600" spc="-5" dirty="0" smtClean="0">
                <a:latin typeface="Arial"/>
                <a:cs typeface="Arial"/>
              </a:rPr>
              <a:t>).</a:t>
            </a:r>
            <a:endParaRPr lang="fi-FI" sz="1600" spc="-5" dirty="0" smtClean="0">
              <a:latin typeface="Arial"/>
              <a:cs typeface="Arial"/>
            </a:endParaRPr>
          </a:p>
          <a:p>
            <a:pPr marL="765810" marR="153670" lvl="1" indent="-287020">
              <a:spcBef>
                <a:spcPts val="390"/>
              </a:spcBef>
              <a:buFontTx/>
              <a:buChar char="–"/>
              <a:tabLst>
                <a:tab pos="765810" algn="l"/>
                <a:tab pos="766445" algn="l"/>
              </a:tabLst>
            </a:pPr>
            <a:r>
              <a:rPr lang="en-US" sz="1600" spc="-5" dirty="0" smtClean="0">
                <a:latin typeface="Arial"/>
                <a:cs typeface="Arial"/>
              </a:rPr>
              <a:t>A. Mancuso, M. Compare, A. Salo, E. Zio. “</a:t>
            </a:r>
            <a:r>
              <a:rPr lang="en-US" sz="1600" i="1" spc="-5" dirty="0" smtClean="0">
                <a:latin typeface="Arial"/>
                <a:cs typeface="Arial"/>
              </a:rPr>
              <a:t>Portfolio </a:t>
            </a:r>
            <a:r>
              <a:rPr lang="en-US" sz="1600" i="1" spc="-10" dirty="0" smtClean="0">
                <a:latin typeface="Arial"/>
                <a:cs typeface="Arial"/>
              </a:rPr>
              <a:t>optimization </a:t>
            </a:r>
            <a:r>
              <a:rPr lang="en-US" sz="1600" i="1" spc="-5" dirty="0" smtClean="0">
                <a:latin typeface="Arial"/>
                <a:cs typeface="Arial"/>
              </a:rPr>
              <a:t>of safety  measures for the prevention of time-dependent accident scenarios</a:t>
            </a:r>
            <a:r>
              <a:rPr lang="en-US" sz="1600" spc="-5" dirty="0" smtClean="0">
                <a:latin typeface="Arial"/>
                <a:cs typeface="Arial"/>
              </a:rPr>
              <a:t>”, Reliability Engineering and </a:t>
            </a:r>
            <a:r>
              <a:rPr lang="en-US" sz="1600" spc="-10" dirty="0" smtClean="0">
                <a:latin typeface="Arial"/>
                <a:cs typeface="Arial"/>
              </a:rPr>
              <a:t>System</a:t>
            </a:r>
            <a:r>
              <a:rPr lang="en-US" sz="1600" spc="210" dirty="0" smtClean="0">
                <a:latin typeface="Arial"/>
                <a:cs typeface="Arial"/>
              </a:rPr>
              <a:t> </a:t>
            </a:r>
            <a:r>
              <a:rPr lang="en-US" sz="1600" spc="-5" dirty="0" smtClean="0">
                <a:latin typeface="Arial"/>
                <a:cs typeface="Arial"/>
              </a:rPr>
              <a:t>Safety 190, pp.1-9 (2019).</a:t>
            </a:r>
          </a:p>
          <a:p>
            <a:pPr marL="365125" indent="-343535">
              <a:lnSpc>
                <a:spcPct val="100000"/>
              </a:lnSpc>
              <a:spcBef>
                <a:spcPts val="1610"/>
              </a:spcBef>
              <a:buClr>
                <a:srgbClr val="FFCC66"/>
              </a:buClr>
              <a:buSzPct val="75000"/>
              <a:buFont typeface="Wingdings"/>
              <a:buChar char=""/>
              <a:tabLst>
                <a:tab pos="365125" algn="l"/>
                <a:tab pos="365760" algn="l"/>
              </a:tabLst>
            </a:pPr>
            <a:r>
              <a:rPr sz="1800" b="1" dirty="0" smtClean="0">
                <a:latin typeface="Arial"/>
                <a:cs typeface="Arial"/>
              </a:rPr>
              <a:t>Under</a:t>
            </a:r>
            <a:r>
              <a:rPr sz="1800" b="1" spc="-5" dirty="0" smtClean="0">
                <a:latin typeface="Arial"/>
                <a:cs typeface="Arial"/>
              </a:rPr>
              <a:t> </a:t>
            </a:r>
            <a:r>
              <a:rPr sz="1800" b="1" spc="-10" dirty="0" smtClean="0">
                <a:latin typeface="Arial"/>
                <a:cs typeface="Arial"/>
              </a:rPr>
              <a:t>review</a:t>
            </a:r>
            <a:endParaRPr lang="fi-FI" sz="1800" b="1" spc="-10" dirty="0" smtClean="0">
              <a:latin typeface="Arial"/>
              <a:cs typeface="Arial"/>
            </a:endParaRPr>
          </a:p>
          <a:p>
            <a:pPr marL="765810" marR="153670" lvl="1" indent="-287020">
              <a:spcBef>
                <a:spcPts val="390"/>
              </a:spcBef>
              <a:buFontTx/>
              <a:buChar char="–"/>
              <a:tabLst>
                <a:tab pos="765810" algn="l"/>
                <a:tab pos="766445" algn="l"/>
              </a:tabLst>
            </a:pPr>
            <a:r>
              <a:rPr lang="en-US" sz="1600" i="1" spc="-5" dirty="0">
                <a:latin typeface="Arial"/>
                <a:cs typeface="Arial"/>
              </a:rPr>
              <a:t>A. Mancuso, P. Zebrowski, A. Couce Vieira. “Risk-based Selection of Mitigation Strategies for Cybersecurity of Electric Power Systems”,</a:t>
            </a:r>
            <a:r>
              <a:rPr lang="en-US" sz="1600" spc="-5" dirty="0">
                <a:latin typeface="Arial"/>
                <a:cs typeface="Arial"/>
              </a:rPr>
              <a:t> Under review for Risk Analysis.</a:t>
            </a:r>
          </a:p>
          <a:p>
            <a:pPr marL="12700">
              <a:lnSpc>
                <a:spcPct val="100000"/>
              </a:lnSpc>
              <a:spcBef>
                <a:spcPts val="1195"/>
              </a:spcBef>
            </a:pPr>
            <a:r>
              <a:rPr sz="3000" spc="-5" dirty="0" smtClean="0">
                <a:solidFill>
                  <a:srgbClr val="CC0000"/>
                </a:solidFill>
                <a:latin typeface="Calibri"/>
                <a:cs typeface="Calibri"/>
              </a:rPr>
              <a:t>Plans</a:t>
            </a:r>
            <a:endParaRPr sz="3000" dirty="0">
              <a:latin typeface="Calibri"/>
              <a:cs typeface="Calibri"/>
            </a:endParaRPr>
          </a:p>
          <a:p>
            <a:pPr marL="385445" marR="255270" indent="-342900">
              <a:lnSpc>
                <a:spcPct val="100000"/>
              </a:lnSpc>
              <a:spcBef>
                <a:spcPts val="880"/>
              </a:spcBef>
              <a:buClr>
                <a:srgbClr val="FFCC66"/>
              </a:buClr>
              <a:buSzPct val="75000"/>
              <a:buFont typeface="Wingdings"/>
              <a:buChar char=""/>
              <a:tabLst>
                <a:tab pos="384810" algn="l"/>
                <a:tab pos="386080" algn="l"/>
              </a:tabLst>
            </a:pPr>
            <a:r>
              <a:rPr sz="1600" spc="-5" dirty="0">
                <a:latin typeface="Arial"/>
                <a:cs typeface="Arial"/>
              </a:rPr>
              <a:t>Optimization model for the selection of </a:t>
            </a:r>
            <a:r>
              <a:rPr lang="en-US" sz="1600" spc="-5" dirty="0" smtClean="0">
                <a:latin typeface="Arial"/>
                <a:cs typeface="Arial"/>
              </a:rPr>
              <a:t>inspection and maintenance</a:t>
            </a:r>
            <a:r>
              <a:rPr sz="1600" spc="-5" dirty="0" smtClean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policies </a:t>
            </a:r>
            <a:r>
              <a:rPr sz="1600" spc="-10" dirty="0">
                <a:latin typeface="Arial"/>
                <a:cs typeface="Arial"/>
              </a:rPr>
              <a:t>which </a:t>
            </a:r>
            <a:r>
              <a:rPr sz="1600" spc="-5" dirty="0" smtClean="0">
                <a:latin typeface="Arial"/>
                <a:cs typeface="Arial"/>
              </a:rPr>
              <a:t>depend </a:t>
            </a:r>
            <a:r>
              <a:rPr sz="1600" spc="-5" dirty="0">
                <a:latin typeface="Arial"/>
                <a:cs typeface="Arial"/>
              </a:rPr>
              <a:t>on  the state of the </a:t>
            </a:r>
            <a:r>
              <a:rPr sz="1600" spc="-10" dirty="0">
                <a:latin typeface="Arial"/>
                <a:cs typeface="Arial"/>
              </a:rPr>
              <a:t>system </a:t>
            </a:r>
            <a:r>
              <a:rPr sz="1600" spc="-5" dirty="0">
                <a:latin typeface="Arial"/>
                <a:cs typeface="Arial"/>
              </a:rPr>
              <a:t>components (information provided by sensors and</a:t>
            </a:r>
            <a:r>
              <a:rPr sz="1600" spc="24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inspections).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R="240665" algn="r">
              <a:lnSpc>
                <a:spcPct val="100000"/>
              </a:lnSpc>
              <a:spcBef>
                <a:spcPts val="1140"/>
              </a:spcBef>
            </a:pPr>
            <a:r>
              <a:rPr sz="1300" spc="-5" dirty="0">
                <a:solidFill>
                  <a:srgbClr val="4D4D4D"/>
                </a:solidFill>
                <a:latin typeface="Arial"/>
                <a:cs typeface="Arial"/>
              </a:rPr>
              <a:t>3</a:t>
            </a:r>
            <a:endParaRPr sz="13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328</Words>
  <Application>Microsoft Office PowerPoint</Application>
  <PresentationFormat>A4 Paper (210x297 mm)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Office Theme</vt:lpstr>
      <vt:lpstr>Portfolio decision analysis for mitigating risks of complex technological systems</vt:lpstr>
      <vt:lpstr>Portfolio optimization for risk-informed decisions</vt:lpstr>
      <vt:lpstr>Publications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Coimbra - plenary session</dc:title>
  <dc:creator>Ahti Salo</dc:creator>
  <cp:lastModifiedBy>Mancuso Alessandro</cp:lastModifiedBy>
  <cp:revision>6</cp:revision>
  <dcterms:created xsi:type="dcterms:W3CDTF">2019-06-06T08:55:28Z</dcterms:created>
  <dcterms:modified xsi:type="dcterms:W3CDTF">2019-06-06T09:06:26Z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2019-06-06T00:00:00Z</vt:filetime>
  </property>
</Properties>
</file>